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 id="279" r:id="rId25"/>
    <p:sldId id="281" r:id="rId26"/>
    <p:sldId id="285"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20" r:id="rId63"/>
    <p:sldId id="319" r:id="rId64"/>
    <p:sldId id="321" r:id="rId65"/>
    <p:sldId id="322" r:id="rId66"/>
    <p:sldId id="323" r:id="rId67"/>
    <p:sldId id="324" r:id="rId68"/>
    <p:sldId id="325" r:id="rId69"/>
    <p:sldId id="326" r:id="rId70"/>
    <p:sldId id="327" r:id="rId71"/>
    <p:sldId id="328" r:id="rId72"/>
    <p:sldId id="329"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6" autoAdjust="0"/>
    <p:restoredTop sz="94660"/>
  </p:normalViewPr>
  <p:slideViewPr>
    <p:cSldViewPr snapToGrid="0">
      <p:cViewPr>
        <p:scale>
          <a:sx n="50" d="100"/>
          <a:sy n="50" d="100"/>
        </p:scale>
        <p:origin x="1168"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4255474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3792473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563483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3529573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01965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2067436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1160714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4204509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4272146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1548A7-11A5-4619-869B-A46F7116B4E6}"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3393135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1548A7-11A5-4619-869B-A46F7116B4E6}"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341254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1548A7-11A5-4619-869B-A46F7116B4E6}" type="datetimeFigureOut">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3865996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1548A7-11A5-4619-869B-A46F7116B4E6}"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393188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548A7-11A5-4619-869B-A46F7116B4E6}" type="datetimeFigureOut">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2492986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1548A7-11A5-4619-869B-A46F7116B4E6}"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1187514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1548A7-11A5-4619-869B-A46F7116B4E6}"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02FE34-3BA0-44EF-8169-43737F80C909}" type="slidenum">
              <a:rPr lang="en-US" smtClean="0"/>
              <a:t>‹#›</a:t>
            </a:fld>
            <a:endParaRPr lang="en-US"/>
          </a:p>
        </p:txBody>
      </p:sp>
    </p:spTree>
    <p:extLst>
      <p:ext uri="{BB962C8B-B14F-4D97-AF65-F5344CB8AC3E}">
        <p14:creationId xmlns:p14="http://schemas.microsoft.com/office/powerpoint/2010/main" val="4044357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1548A7-11A5-4619-869B-A46F7116B4E6}" type="datetimeFigureOut">
              <a:rPr lang="en-US" smtClean="0"/>
              <a:t>1/19/2023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B02FE34-3BA0-44EF-8169-43737F80C909}" type="slidenum">
              <a:rPr lang="en-US" smtClean="0"/>
              <a:t>‹#›</a:t>
            </a:fld>
            <a:endParaRPr lang="en-US"/>
          </a:p>
        </p:txBody>
      </p:sp>
    </p:spTree>
    <p:extLst>
      <p:ext uri="{BB962C8B-B14F-4D97-AF65-F5344CB8AC3E}">
        <p14:creationId xmlns:p14="http://schemas.microsoft.com/office/powerpoint/2010/main" val="2552203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02B6B-B5BE-B765-FBDA-79ACC15BC1BC}"/>
              </a:ext>
            </a:extLst>
          </p:cNvPr>
          <p:cNvSpPr>
            <a:spLocks noGrp="1"/>
          </p:cNvSpPr>
          <p:nvPr>
            <p:ph type="title"/>
          </p:nvPr>
        </p:nvSpPr>
        <p:spPr>
          <a:xfrm>
            <a:off x="838200" y="365126"/>
            <a:ext cx="8514522" cy="946840"/>
          </a:xfrm>
        </p:spPr>
        <p:txBody>
          <a:bodyPr>
            <a:normAutofit/>
          </a:bodyPr>
          <a:lstStyle/>
          <a:p>
            <a:pPr algn="ctr"/>
            <a:r>
              <a:rPr lang="en-US" sz="3200" b="1" dirty="0"/>
              <a:t>Object Oriented System</a:t>
            </a:r>
          </a:p>
        </p:txBody>
      </p:sp>
      <p:sp>
        <p:nvSpPr>
          <p:cNvPr id="3" name="Content Placeholder 2">
            <a:extLst>
              <a:ext uri="{FF2B5EF4-FFF2-40B4-BE49-F238E27FC236}">
                <a16:creationId xmlns:a16="http://schemas.microsoft.com/office/drawing/2014/main" id="{FE94A1C3-989A-15CB-50C0-B54375BF1C87}"/>
              </a:ext>
            </a:extLst>
          </p:cNvPr>
          <p:cNvSpPr>
            <a:spLocks noGrp="1"/>
          </p:cNvSpPr>
          <p:nvPr>
            <p:ph idx="1"/>
          </p:nvPr>
        </p:nvSpPr>
        <p:spPr>
          <a:xfrm>
            <a:off x="677334" y="1600201"/>
            <a:ext cx="8596668" cy="4441162"/>
          </a:xfrm>
        </p:spPr>
        <p:txBody>
          <a:bodyPr/>
          <a:lstStyle/>
          <a:p>
            <a:pPr marL="0" indent="0">
              <a:buNone/>
            </a:pPr>
            <a:r>
              <a:rPr lang="en-US" b="1" dirty="0">
                <a:effectLst/>
                <a:latin typeface="+mj-lt"/>
              </a:rPr>
              <a:t>Object oriented systems</a:t>
            </a:r>
            <a:r>
              <a:rPr lang="en-US" dirty="0">
                <a:effectLst/>
                <a:latin typeface="+mj-lt"/>
              </a:rPr>
              <a:t> represent data as objects. Other objects and users interact with these objects. Both the data and the information related to the executable file required for the data interpretation are comprised of object.</a:t>
            </a:r>
          </a:p>
          <a:p>
            <a:pPr marL="0" indent="0">
              <a:buNone/>
            </a:pPr>
            <a:r>
              <a:rPr lang="en-US" dirty="0">
                <a:latin typeface="+mj-lt"/>
              </a:rPr>
              <a:t>In the object-oriented approach, the focus is on capturing the structure and behavior of information systems into small modules that combines both data and process. The main aim of Object Oriented Design (OOD) is to improve the quality and productivity of system analysis and design by making it more usable.</a:t>
            </a:r>
          </a:p>
          <a:p>
            <a:pPr marL="0" indent="0">
              <a:buNone/>
            </a:pPr>
            <a:r>
              <a:rPr lang="en-US" dirty="0">
                <a:latin typeface="+mj-lt"/>
              </a:rPr>
              <a:t>Object-oriented analysis is a method of analysis that examines requirements from the perspective of the classes and objects found in the vocabulary of the problem domain. Object-oriented design is a method of design encompassing the process of object-oriented decomposition and a notation for depicting logical and physical as well as static and dynamic models of the system under design.</a:t>
            </a:r>
          </a:p>
        </p:txBody>
      </p:sp>
    </p:spTree>
    <p:extLst>
      <p:ext uri="{BB962C8B-B14F-4D97-AF65-F5344CB8AC3E}">
        <p14:creationId xmlns:p14="http://schemas.microsoft.com/office/powerpoint/2010/main" val="33755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Basic Characteristics of Object Oriented System</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a:xfrm>
            <a:off x="571500" y="1485901"/>
            <a:ext cx="8702502" cy="4555462"/>
          </a:xfrm>
        </p:spPr>
        <p:txBody>
          <a:bodyPr>
            <a:normAutofit lnSpcReduction="10000"/>
          </a:bodyPr>
          <a:lstStyle/>
          <a:p>
            <a:r>
              <a:rPr lang="en-US" dirty="0"/>
              <a:t>Inheritance- </a:t>
            </a:r>
            <a:r>
              <a:rPr lang="en-US" dirty="0">
                <a:effectLst/>
                <a:latin typeface="georgia" panose="02040502050405020303" pitchFamily="18" charset="0"/>
              </a:rPr>
              <a:t>Inheritance is the process of declaring and defining a new class by extending features of existing class. The extension of features is done in terms of procedures or methods and data. With the help of inheritance the objects belonging to one class are able to get the properties of the objects belonging to another class. With the help of inheritance, code can be reused by just adding the new features to an existing class without carrying out any modification. To do this a new class has to be derived from the existing class.</a:t>
            </a:r>
          </a:p>
          <a:p>
            <a:r>
              <a:rPr lang="en-US" dirty="0"/>
              <a:t> Polymorphism-</a:t>
            </a:r>
            <a:r>
              <a:rPr lang="en-US" dirty="0">
                <a:effectLst/>
                <a:latin typeface="georgia" panose="02040502050405020303" pitchFamily="18" charset="0"/>
              </a:rPr>
              <a:t>The capability of taking multiple forms is known as polymorphism. Depending on the instance an operation may change its behavior. The behavior is based on the data type that has been used to perform the operation. In order to implement inheritance polymorphism is used extensively. Using polymorphism the programmer is able to treat the members of parent class and derived class in the same way. Polymorphism provides ability to the objects of different data types to respond to methods of same name based on some particular behavior based on a specific type. It becomes possible to abstractly use an operator like +, - or* in various situations.</a:t>
            </a:r>
            <a:endParaRPr lang="en-US" dirty="0"/>
          </a:p>
          <a:p>
            <a:pPr marL="0" indent="0">
              <a:buNone/>
            </a:pPr>
            <a:endParaRPr lang="en-US" dirty="0"/>
          </a:p>
        </p:txBody>
      </p:sp>
    </p:spTree>
    <p:extLst>
      <p:ext uri="{BB962C8B-B14F-4D97-AF65-F5344CB8AC3E}">
        <p14:creationId xmlns:p14="http://schemas.microsoft.com/office/powerpoint/2010/main" val="788259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Basic Characteristics of Object Oriented System</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a:xfrm>
            <a:off x="571500" y="1485901"/>
            <a:ext cx="8702502" cy="4555462"/>
          </a:xfrm>
        </p:spPr>
        <p:txBody>
          <a:bodyPr>
            <a:normAutofit/>
          </a:bodyPr>
          <a:lstStyle/>
          <a:p>
            <a:pPr marL="0" indent="0">
              <a:buNone/>
            </a:pPr>
            <a:r>
              <a:rPr lang="en-US" dirty="0"/>
              <a:t>Encapsulation-</a:t>
            </a:r>
            <a:r>
              <a:rPr lang="en-US" dirty="0">
                <a:effectLst/>
                <a:latin typeface="georgia" panose="02040502050405020303" pitchFamily="18" charset="0"/>
              </a:rPr>
              <a:t>Encapsulation is defined as the process of storing data and associated functions within a single class. This process is also known as information hiding and is complimentary to abstraction. In order to create the objects both data and code are defined using this process. However, the process hides both code and data. Some of the code and data remain restricted as private member of the object while the others can be accessed directly as interface of the object. As a practice the data members are kept private and they are accessed using the member functions of the class which are declared in the public part. Only the functions declared within the class access the data. With the help of encapsulation it is possible to hide the operational details of a class from the objects</a:t>
            </a:r>
            <a:endParaRPr lang="en-US" dirty="0"/>
          </a:p>
        </p:txBody>
      </p:sp>
    </p:spTree>
    <p:extLst>
      <p:ext uri="{BB962C8B-B14F-4D97-AF65-F5344CB8AC3E}">
        <p14:creationId xmlns:p14="http://schemas.microsoft.com/office/powerpoint/2010/main" val="3354250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Advantages of object oriented methodology</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a:xfrm>
            <a:off x="571500" y="1485901"/>
            <a:ext cx="8702502" cy="4555462"/>
          </a:xfrm>
        </p:spPr>
        <p:txBody>
          <a:bodyPr>
            <a:normAutofit/>
          </a:bodyPr>
          <a:lstStyle/>
          <a:p>
            <a:pPr>
              <a:buFont typeface="Arial" panose="020B0604020202020204" pitchFamily="34" charset="0"/>
              <a:buChar char="•"/>
            </a:pPr>
            <a:r>
              <a:rPr lang="en-US" dirty="0"/>
              <a:t>Object Oriented Methodology closely represents the problem domain. Because of this, it is easier to produce and understand designs.</a:t>
            </a:r>
          </a:p>
          <a:p>
            <a:pPr>
              <a:buFont typeface="Arial" panose="020B0604020202020204" pitchFamily="34" charset="0"/>
              <a:buChar char="•"/>
            </a:pPr>
            <a:r>
              <a:rPr lang="en-US" dirty="0"/>
              <a:t>The objects in the system are immune to requirement changes. Therefore, allows changes more easily. </a:t>
            </a:r>
          </a:p>
          <a:p>
            <a:pPr>
              <a:buFont typeface="Arial" panose="020B0604020202020204" pitchFamily="34" charset="0"/>
              <a:buChar char="•"/>
            </a:pPr>
            <a:r>
              <a:rPr lang="en-US" dirty="0"/>
              <a:t>Object Oriented Methodology designs encourage more re-use. New applications can use the existing modules, thereby reduces the development cost and cycle time. </a:t>
            </a:r>
          </a:p>
          <a:p>
            <a:pPr>
              <a:buFont typeface="Arial" panose="020B0604020202020204" pitchFamily="34" charset="0"/>
              <a:buChar char="•"/>
            </a:pPr>
            <a:r>
              <a:rPr lang="en-US" dirty="0"/>
              <a:t>Object Oriented Methodology approach is more natural. It provides nice structures for thinking and abstracting and leads to modular design</a:t>
            </a:r>
          </a:p>
        </p:txBody>
      </p:sp>
    </p:spTree>
    <p:extLst>
      <p:ext uri="{BB962C8B-B14F-4D97-AF65-F5344CB8AC3E}">
        <p14:creationId xmlns:p14="http://schemas.microsoft.com/office/powerpoint/2010/main" val="4207212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Unified Modeling Language (UML)</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a:xfrm>
            <a:off x="571500" y="1485901"/>
            <a:ext cx="8702502" cy="4555462"/>
          </a:xfrm>
        </p:spPr>
        <p:txBody>
          <a:bodyPr>
            <a:normAutofit/>
          </a:bodyPr>
          <a:lstStyle/>
          <a:p>
            <a:pPr marL="0" indent="0">
              <a:buNone/>
            </a:pPr>
            <a:r>
              <a:rPr lang="en-US" dirty="0"/>
              <a:t>The Unified Modeling Language (UML) is a general-purpose modeling language in the field of software engineering, which is designed to provide a standard way to visualize the design of a system. It was created and developed by Grady </a:t>
            </a:r>
            <a:r>
              <a:rPr lang="en-US" dirty="0" err="1"/>
              <a:t>Booch</a:t>
            </a:r>
            <a:r>
              <a:rPr lang="en-US" dirty="0"/>
              <a:t>, Ivar Jacobson and James Rumbaugh. UML is designed to enable users to develop an expressive, ready to use visual modeling language. In addition, it supports high level development concepts such as frameworks, patterns and collaborations. UML diagrams can be divided into two categories. The first type includes six diagram types representing structural information. The second includes the remaining seven representing general types of behavior.</a:t>
            </a:r>
          </a:p>
          <a:p>
            <a:pPr>
              <a:buFont typeface="+mj-lt"/>
              <a:buAutoNum type="arabicPeriod"/>
            </a:pPr>
            <a:r>
              <a:rPr lang="en-US" dirty="0"/>
              <a:t>Structural  Diagram-This type of diagram shows the different objects (things) used in the system.</a:t>
            </a:r>
          </a:p>
          <a:p>
            <a:pPr>
              <a:buFont typeface="+mj-lt"/>
              <a:buAutoNum type="arabicPeriod"/>
            </a:pPr>
            <a:r>
              <a:rPr lang="en-US" dirty="0"/>
              <a:t>Behavior Diagram-This type of diagram show what should happen in a system. They describe how the objects interact with each other to create a functioning system.</a:t>
            </a:r>
          </a:p>
        </p:txBody>
      </p:sp>
    </p:spTree>
    <p:extLst>
      <p:ext uri="{BB962C8B-B14F-4D97-AF65-F5344CB8AC3E}">
        <p14:creationId xmlns:p14="http://schemas.microsoft.com/office/powerpoint/2010/main" val="1454660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Unified Modeling Language (UML)</a:t>
            </a:r>
          </a:p>
        </p:txBody>
      </p:sp>
      <p:pic>
        <p:nvPicPr>
          <p:cNvPr id="5" name="Content Placeholder 4">
            <a:extLst>
              <a:ext uri="{FF2B5EF4-FFF2-40B4-BE49-F238E27FC236}">
                <a16:creationId xmlns:a16="http://schemas.microsoft.com/office/drawing/2014/main" id="{9449532E-5599-64B4-10C1-71C9B63198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776" y="1750786"/>
            <a:ext cx="9007856" cy="3653601"/>
          </a:xfrm>
        </p:spPr>
      </p:pic>
    </p:spTree>
    <p:extLst>
      <p:ext uri="{BB962C8B-B14F-4D97-AF65-F5344CB8AC3E}">
        <p14:creationId xmlns:p14="http://schemas.microsoft.com/office/powerpoint/2010/main" val="2669890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Class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488798" y="1387591"/>
            <a:ext cx="8596668" cy="3880773"/>
          </a:xfrm>
        </p:spPr>
        <p:txBody>
          <a:bodyPr/>
          <a:lstStyle/>
          <a:p>
            <a:r>
              <a:rPr lang="en-US" dirty="0"/>
              <a:t>The class diagram depicts a static view of an application. It represents the types of objects residing in the system and the relationships between them. A class consists of its objects, and also it may inherit from other classes. A class diagram is used to visualize, describe, document various different aspects of the system, and also construct executable software code. </a:t>
            </a:r>
          </a:p>
          <a:p>
            <a:r>
              <a:rPr lang="en-US" dirty="0"/>
              <a:t>It shows the attributes, classes, functions, and relationships to give an overview of the software system</a:t>
            </a:r>
          </a:p>
          <a:p>
            <a:pPr marL="0" indent="0">
              <a:buNone/>
            </a:pPr>
            <a:r>
              <a:rPr lang="en-US" b="1" dirty="0"/>
              <a:t>components of a Class Diagram</a:t>
            </a:r>
          </a:p>
          <a:p>
            <a:pPr>
              <a:buFont typeface="Arial" panose="020B0604020202020204" pitchFamily="34" charset="0"/>
              <a:buChar char="•"/>
            </a:pPr>
            <a:r>
              <a:rPr lang="en-US" b="1" dirty="0"/>
              <a:t>Upper Section-</a:t>
            </a:r>
            <a:r>
              <a:rPr lang="en-US" dirty="0" err="1"/>
              <a:t>ClassName</a:t>
            </a:r>
            <a:endParaRPr lang="en-US" dirty="0"/>
          </a:p>
          <a:p>
            <a:pPr>
              <a:buFont typeface="Arial" panose="020B0604020202020204" pitchFamily="34" charset="0"/>
              <a:buChar char="•"/>
            </a:pPr>
            <a:r>
              <a:rPr lang="en-US" b="1" dirty="0"/>
              <a:t>Middle Section-</a:t>
            </a:r>
            <a:r>
              <a:rPr lang="en-US" dirty="0"/>
              <a:t>Attributes</a:t>
            </a:r>
          </a:p>
          <a:p>
            <a:pPr>
              <a:buFont typeface="Arial" panose="020B0604020202020204" pitchFamily="34" charset="0"/>
              <a:buChar char="•"/>
            </a:pPr>
            <a:r>
              <a:rPr lang="en-US" b="1" dirty="0"/>
              <a:t>Lower Section-</a:t>
            </a:r>
            <a:r>
              <a:rPr lang="en-US" dirty="0"/>
              <a:t>Methods</a:t>
            </a:r>
          </a:p>
          <a:p>
            <a:pPr marL="0" indent="0">
              <a:buNone/>
            </a:pPr>
            <a:endParaRPr lang="en-US" dirty="0"/>
          </a:p>
        </p:txBody>
      </p:sp>
    </p:spTree>
    <p:extLst>
      <p:ext uri="{BB962C8B-B14F-4D97-AF65-F5344CB8AC3E}">
        <p14:creationId xmlns:p14="http://schemas.microsoft.com/office/powerpoint/2010/main" val="3119578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Class Notation</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488798" y="1387591"/>
            <a:ext cx="8596668" cy="3880773"/>
          </a:xfrm>
        </p:spPr>
        <p:txBody>
          <a:bodyPr/>
          <a:lstStyle/>
          <a:p>
            <a:pPr>
              <a:buFont typeface="Arial" panose="020B0604020202020204" pitchFamily="34" charset="0"/>
              <a:buChar char="•"/>
            </a:pPr>
            <a:r>
              <a:rPr lang="en-US" b="1" dirty="0"/>
              <a:t>A class notation represent three parts and we enclose them in a rectangle.</a:t>
            </a:r>
          </a:p>
          <a:p>
            <a:pPr>
              <a:buFont typeface="Arial" panose="020B0604020202020204" pitchFamily="34" charset="0"/>
              <a:buChar char="•"/>
            </a:pPr>
            <a:r>
              <a:rPr lang="en-US" b="1" dirty="0"/>
              <a:t>Upper Section(</a:t>
            </a:r>
            <a:r>
              <a:rPr lang="en-US" dirty="0" err="1"/>
              <a:t>ClassName</a:t>
            </a:r>
            <a:r>
              <a:rPr lang="en-US" dirty="0"/>
              <a:t> ) Every class must have a name and the name of the class appears in the top and first part of the rectangle.</a:t>
            </a:r>
          </a:p>
          <a:p>
            <a:pPr>
              <a:buFont typeface="Arial" panose="020B0604020202020204" pitchFamily="34" charset="0"/>
              <a:buChar char="•"/>
            </a:pPr>
            <a:r>
              <a:rPr lang="en-US" b="1" dirty="0"/>
              <a:t>Middle Section(</a:t>
            </a:r>
            <a:r>
              <a:rPr lang="en-US" dirty="0"/>
              <a:t>Attributes)- The second part of the class is its attributes which is used to represent the property of the class. It is written in the middle portion od rectangle and the data type of attributes is written after colon.</a:t>
            </a:r>
          </a:p>
          <a:p>
            <a:pPr>
              <a:buFont typeface="Arial" panose="020B0604020202020204" pitchFamily="34" charset="0"/>
              <a:buChar char="•"/>
            </a:pPr>
            <a:r>
              <a:rPr lang="en-US" b="1" dirty="0"/>
              <a:t>Lower Section(</a:t>
            </a:r>
            <a:r>
              <a:rPr lang="en-US" dirty="0"/>
              <a:t>Methods)-Operation are shown in the third partition. It shows the actual function performed on the class. The + operator is written before class operation.</a:t>
            </a:r>
          </a:p>
          <a:p>
            <a:pPr>
              <a:buFont typeface="Arial" panose="020B0604020202020204" pitchFamily="34" charset="0"/>
              <a:buChar char="•"/>
            </a:pPr>
            <a:endParaRPr lang="en-US" dirty="0"/>
          </a:p>
          <a:p>
            <a:pPr marL="0" indent="0">
              <a:buNone/>
            </a:pPr>
            <a:endParaRPr lang="en-US" dirty="0"/>
          </a:p>
        </p:txBody>
      </p:sp>
      <p:graphicFrame>
        <p:nvGraphicFramePr>
          <p:cNvPr id="3" name="Table 4">
            <a:extLst>
              <a:ext uri="{FF2B5EF4-FFF2-40B4-BE49-F238E27FC236}">
                <a16:creationId xmlns:a16="http://schemas.microsoft.com/office/drawing/2014/main" id="{54EF9C99-538C-FA63-2753-AEA5435E9967}"/>
              </a:ext>
            </a:extLst>
          </p:cNvPr>
          <p:cNvGraphicFramePr>
            <a:graphicFrameLocks noGrp="1"/>
          </p:cNvGraphicFramePr>
          <p:nvPr>
            <p:extLst>
              <p:ext uri="{D42A27DB-BD31-4B8C-83A1-F6EECF244321}">
                <p14:modId xmlns:p14="http://schemas.microsoft.com/office/powerpoint/2010/main" val="3303139856"/>
              </p:ext>
            </p:extLst>
          </p:nvPr>
        </p:nvGraphicFramePr>
        <p:xfrm>
          <a:off x="723132" y="4642369"/>
          <a:ext cx="8128000" cy="192532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117553922"/>
                    </a:ext>
                  </a:extLst>
                </a:gridCol>
              </a:tblGrid>
              <a:tr h="370840">
                <a:tc>
                  <a:txBody>
                    <a:bodyPr/>
                    <a:lstStyle/>
                    <a:p>
                      <a:r>
                        <a:rPr lang="en-US" dirty="0"/>
                        <a:t>Library</a:t>
                      </a:r>
                    </a:p>
                  </a:txBody>
                  <a:tcPr/>
                </a:tc>
                <a:extLst>
                  <a:ext uri="{0D108BD9-81ED-4DB2-BD59-A6C34878D82A}">
                    <a16:rowId xmlns:a16="http://schemas.microsoft.com/office/drawing/2014/main" val="1318056680"/>
                  </a:ext>
                </a:extLst>
              </a:tr>
              <a:tr h="370840">
                <a:tc>
                  <a:txBody>
                    <a:bodyPr/>
                    <a:lstStyle/>
                    <a:p>
                      <a:r>
                        <a:rPr lang="en-US" dirty="0"/>
                        <a:t>-Library </a:t>
                      </a:r>
                      <a:r>
                        <a:rPr lang="en-US" dirty="0" err="1"/>
                        <a:t>reg_no</a:t>
                      </a:r>
                      <a:r>
                        <a:rPr lang="en-US" dirty="0"/>
                        <a:t> :int</a:t>
                      </a:r>
                    </a:p>
                    <a:p>
                      <a:r>
                        <a:rPr lang="en-US" dirty="0"/>
                        <a:t>-Library name: string</a:t>
                      </a:r>
                    </a:p>
                    <a:p>
                      <a:r>
                        <a:rPr lang="en-US" dirty="0"/>
                        <a:t>-Address: string</a:t>
                      </a:r>
                    </a:p>
                  </a:txBody>
                  <a:tcPr/>
                </a:tc>
                <a:extLst>
                  <a:ext uri="{0D108BD9-81ED-4DB2-BD59-A6C34878D82A}">
                    <a16:rowId xmlns:a16="http://schemas.microsoft.com/office/drawing/2014/main" val="772925635"/>
                  </a:ext>
                </a:extLst>
              </a:tr>
              <a:tr h="370840">
                <a:tc>
                  <a:txBody>
                    <a:bodyPr/>
                    <a:lstStyle/>
                    <a:p>
                      <a:r>
                        <a:rPr lang="en-US" dirty="0"/>
                        <a:t>+Add book</a:t>
                      </a:r>
                    </a:p>
                    <a:p>
                      <a:r>
                        <a:rPr lang="en-US" dirty="0"/>
                        <a:t>+</a:t>
                      </a:r>
                      <a:r>
                        <a:rPr lang="en-US"/>
                        <a:t>Remove book</a:t>
                      </a:r>
                      <a:endParaRPr lang="en-US" dirty="0"/>
                    </a:p>
                  </a:txBody>
                  <a:tcPr/>
                </a:tc>
                <a:extLst>
                  <a:ext uri="{0D108BD9-81ED-4DB2-BD59-A6C34878D82A}">
                    <a16:rowId xmlns:a16="http://schemas.microsoft.com/office/drawing/2014/main" val="1320048658"/>
                  </a:ext>
                </a:extLst>
              </a:tr>
            </a:tbl>
          </a:graphicData>
        </a:graphic>
      </p:graphicFrame>
    </p:spTree>
    <p:extLst>
      <p:ext uri="{BB962C8B-B14F-4D97-AF65-F5344CB8AC3E}">
        <p14:creationId xmlns:p14="http://schemas.microsoft.com/office/powerpoint/2010/main" val="4020099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Object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488798" y="1387591"/>
            <a:ext cx="8596668" cy="3880773"/>
          </a:xfrm>
        </p:spPr>
        <p:txBody>
          <a:bodyPr/>
          <a:lstStyle/>
          <a:p>
            <a:pPr marL="0" indent="0">
              <a:buNone/>
            </a:pPr>
            <a:endParaRPr lang="en-US" dirty="0"/>
          </a:p>
          <a:p>
            <a:r>
              <a:rPr lang="en-US" dirty="0"/>
              <a:t>Object diagrams are derived from class diagrams so object diagrams are dependent upon class diagrams.</a:t>
            </a:r>
          </a:p>
          <a:p>
            <a:r>
              <a:rPr lang="en-US" dirty="0"/>
              <a:t>Object diagrams represent an instance of a class diagram. The basic concepts are similar for class diagrams and object diagrams. Object diagrams also represent the static view of a system but this static view is a snapshot of the system at a particular moment.</a:t>
            </a:r>
          </a:p>
          <a:p>
            <a:r>
              <a:rPr lang="en-US" dirty="0"/>
              <a:t>Object diagrams are used to render a set of objects and their relationships as an instance.</a:t>
            </a:r>
          </a:p>
          <a:p>
            <a:pPr marL="0" indent="0">
              <a:buNone/>
            </a:pPr>
            <a:endParaRPr lang="en-US" dirty="0"/>
          </a:p>
        </p:txBody>
      </p:sp>
    </p:spTree>
    <p:extLst>
      <p:ext uri="{BB962C8B-B14F-4D97-AF65-F5344CB8AC3E}">
        <p14:creationId xmlns:p14="http://schemas.microsoft.com/office/powerpoint/2010/main" val="2831587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Object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r>
              <a:rPr lang="en-US" dirty="0"/>
              <a:t>Notation of an object diagram</a:t>
            </a:r>
          </a:p>
          <a:p>
            <a:pPr marL="0" indent="0">
              <a:buNone/>
            </a:pPr>
            <a:endParaRPr lang="en-US" dirty="0"/>
          </a:p>
        </p:txBody>
      </p:sp>
      <p:graphicFrame>
        <p:nvGraphicFramePr>
          <p:cNvPr id="3" name="Table 4">
            <a:extLst>
              <a:ext uri="{FF2B5EF4-FFF2-40B4-BE49-F238E27FC236}">
                <a16:creationId xmlns:a16="http://schemas.microsoft.com/office/drawing/2014/main" id="{649A4A1B-7D0E-8541-E30E-424647B3D1C5}"/>
              </a:ext>
            </a:extLst>
          </p:cNvPr>
          <p:cNvGraphicFramePr>
            <a:graphicFrameLocks noGrp="1"/>
          </p:cNvGraphicFramePr>
          <p:nvPr>
            <p:extLst>
              <p:ext uri="{D42A27DB-BD31-4B8C-83A1-F6EECF244321}">
                <p14:modId xmlns:p14="http://schemas.microsoft.com/office/powerpoint/2010/main" val="1570954227"/>
              </p:ext>
            </p:extLst>
          </p:nvPr>
        </p:nvGraphicFramePr>
        <p:xfrm>
          <a:off x="488798" y="1966711"/>
          <a:ext cx="4505894" cy="741680"/>
        </p:xfrm>
        <a:graphic>
          <a:graphicData uri="http://schemas.openxmlformats.org/drawingml/2006/table">
            <a:tbl>
              <a:tblPr firstRow="1" bandRow="1">
                <a:tableStyleId>{5C22544A-7EE6-4342-B048-85BDC9FD1C3A}</a:tableStyleId>
              </a:tblPr>
              <a:tblGrid>
                <a:gridCol w="4505894">
                  <a:extLst>
                    <a:ext uri="{9D8B030D-6E8A-4147-A177-3AD203B41FA5}">
                      <a16:colId xmlns:a16="http://schemas.microsoft.com/office/drawing/2014/main" val="3521801240"/>
                    </a:ext>
                  </a:extLst>
                </a:gridCol>
              </a:tblGrid>
              <a:tr h="370840">
                <a:tc>
                  <a:txBody>
                    <a:bodyPr/>
                    <a:lstStyle/>
                    <a:p>
                      <a:r>
                        <a:rPr lang="en-US" dirty="0"/>
                        <a:t>Object name: Class</a:t>
                      </a:r>
                    </a:p>
                  </a:txBody>
                  <a:tcPr/>
                </a:tc>
                <a:extLst>
                  <a:ext uri="{0D108BD9-81ED-4DB2-BD59-A6C34878D82A}">
                    <a16:rowId xmlns:a16="http://schemas.microsoft.com/office/drawing/2014/main" val="2784840984"/>
                  </a:ext>
                </a:extLst>
              </a:tr>
              <a:tr h="370840">
                <a:tc>
                  <a:txBody>
                    <a:bodyPr/>
                    <a:lstStyle/>
                    <a:p>
                      <a:r>
                        <a:rPr lang="en-US" dirty="0"/>
                        <a:t>+ object attributes</a:t>
                      </a:r>
                    </a:p>
                  </a:txBody>
                  <a:tcPr/>
                </a:tc>
                <a:extLst>
                  <a:ext uri="{0D108BD9-81ED-4DB2-BD59-A6C34878D82A}">
                    <a16:rowId xmlns:a16="http://schemas.microsoft.com/office/drawing/2014/main" val="1819157862"/>
                  </a:ext>
                </a:extLst>
              </a:tr>
            </a:tbl>
          </a:graphicData>
        </a:graphic>
      </p:graphicFrame>
      <p:sp>
        <p:nvSpPr>
          <p:cNvPr id="5" name="TextBox 4">
            <a:extLst>
              <a:ext uri="{FF2B5EF4-FFF2-40B4-BE49-F238E27FC236}">
                <a16:creationId xmlns:a16="http://schemas.microsoft.com/office/drawing/2014/main" id="{A9D6B4FB-A1D1-C37C-9846-D2A925C9813A}"/>
              </a:ext>
            </a:extLst>
          </p:cNvPr>
          <p:cNvSpPr txBox="1"/>
          <p:nvPr/>
        </p:nvSpPr>
        <p:spPr>
          <a:xfrm>
            <a:off x="450333" y="3105834"/>
            <a:ext cx="4582823" cy="646331"/>
          </a:xfrm>
          <a:prstGeom prst="rect">
            <a:avLst/>
          </a:prstGeom>
          <a:noFill/>
        </p:spPr>
        <p:txBody>
          <a:bodyPr wrap="square" rtlCol="0">
            <a:spAutoFit/>
          </a:bodyPr>
          <a:lstStyle/>
          <a:p>
            <a:r>
              <a:rPr lang="en-US" dirty="0"/>
              <a:t>Example of object diagram</a:t>
            </a:r>
          </a:p>
          <a:p>
            <a:endParaRPr lang="en-US" dirty="0"/>
          </a:p>
        </p:txBody>
      </p:sp>
      <p:graphicFrame>
        <p:nvGraphicFramePr>
          <p:cNvPr id="8" name="Table 8">
            <a:extLst>
              <a:ext uri="{FF2B5EF4-FFF2-40B4-BE49-F238E27FC236}">
                <a16:creationId xmlns:a16="http://schemas.microsoft.com/office/drawing/2014/main" id="{B2524DA7-9E26-E2E6-8BCF-9DD43513BE3E}"/>
              </a:ext>
            </a:extLst>
          </p:cNvPr>
          <p:cNvGraphicFramePr>
            <a:graphicFrameLocks noGrp="1"/>
          </p:cNvGraphicFramePr>
          <p:nvPr>
            <p:extLst>
              <p:ext uri="{D42A27DB-BD31-4B8C-83A1-F6EECF244321}">
                <p14:modId xmlns:p14="http://schemas.microsoft.com/office/powerpoint/2010/main" val="2354624359"/>
              </p:ext>
            </p:extLst>
          </p:nvPr>
        </p:nvGraphicFramePr>
        <p:xfrm>
          <a:off x="450333" y="3778768"/>
          <a:ext cx="2813377" cy="1010920"/>
        </p:xfrm>
        <a:graphic>
          <a:graphicData uri="http://schemas.openxmlformats.org/drawingml/2006/table">
            <a:tbl>
              <a:tblPr firstRow="1" bandRow="1">
                <a:tableStyleId>{5C22544A-7EE6-4342-B048-85BDC9FD1C3A}</a:tableStyleId>
              </a:tblPr>
              <a:tblGrid>
                <a:gridCol w="2813377">
                  <a:extLst>
                    <a:ext uri="{9D8B030D-6E8A-4147-A177-3AD203B41FA5}">
                      <a16:colId xmlns:a16="http://schemas.microsoft.com/office/drawing/2014/main" val="2507594627"/>
                    </a:ext>
                  </a:extLst>
                </a:gridCol>
              </a:tblGrid>
              <a:tr h="370840">
                <a:tc>
                  <a:txBody>
                    <a:bodyPr/>
                    <a:lstStyle/>
                    <a:p>
                      <a:r>
                        <a:rPr lang="en-US" dirty="0"/>
                        <a:t>Apple: Fruit</a:t>
                      </a:r>
                    </a:p>
                  </a:txBody>
                  <a:tcPr/>
                </a:tc>
                <a:extLst>
                  <a:ext uri="{0D108BD9-81ED-4DB2-BD59-A6C34878D82A}">
                    <a16:rowId xmlns:a16="http://schemas.microsoft.com/office/drawing/2014/main" val="1369201748"/>
                  </a:ext>
                </a:extLst>
              </a:tr>
              <a:tr h="370840">
                <a:tc>
                  <a:txBody>
                    <a:bodyPr/>
                    <a:lstStyle/>
                    <a:p>
                      <a:r>
                        <a:rPr lang="en-US" dirty="0"/>
                        <a:t>+color: red</a:t>
                      </a:r>
                    </a:p>
                    <a:p>
                      <a:r>
                        <a:rPr lang="en-US" dirty="0"/>
                        <a:t>+quantity: 1kg</a:t>
                      </a:r>
                    </a:p>
                  </a:txBody>
                  <a:tcPr/>
                </a:tc>
                <a:extLst>
                  <a:ext uri="{0D108BD9-81ED-4DB2-BD59-A6C34878D82A}">
                    <a16:rowId xmlns:a16="http://schemas.microsoft.com/office/drawing/2014/main" val="4228253058"/>
                  </a:ext>
                </a:extLst>
              </a:tr>
            </a:tbl>
          </a:graphicData>
        </a:graphic>
      </p:graphicFrame>
      <p:graphicFrame>
        <p:nvGraphicFramePr>
          <p:cNvPr id="9" name="Table 9">
            <a:extLst>
              <a:ext uri="{FF2B5EF4-FFF2-40B4-BE49-F238E27FC236}">
                <a16:creationId xmlns:a16="http://schemas.microsoft.com/office/drawing/2014/main" id="{4CD436A7-9866-20C2-7807-1DEEFF6908FD}"/>
              </a:ext>
            </a:extLst>
          </p:cNvPr>
          <p:cNvGraphicFramePr>
            <a:graphicFrameLocks noGrp="1"/>
          </p:cNvGraphicFramePr>
          <p:nvPr>
            <p:extLst>
              <p:ext uri="{D42A27DB-BD31-4B8C-83A1-F6EECF244321}">
                <p14:modId xmlns:p14="http://schemas.microsoft.com/office/powerpoint/2010/main" val="1245009863"/>
              </p:ext>
            </p:extLst>
          </p:nvPr>
        </p:nvGraphicFramePr>
        <p:xfrm>
          <a:off x="4025245" y="3752165"/>
          <a:ext cx="3398362" cy="1049764"/>
        </p:xfrm>
        <a:graphic>
          <a:graphicData uri="http://schemas.openxmlformats.org/drawingml/2006/table">
            <a:tbl>
              <a:tblPr firstRow="1" bandRow="1">
                <a:tableStyleId>{5C22544A-7EE6-4342-B048-85BDC9FD1C3A}</a:tableStyleId>
              </a:tblPr>
              <a:tblGrid>
                <a:gridCol w="3398362">
                  <a:extLst>
                    <a:ext uri="{9D8B030D-6E8A-4147-A177-3AD203B41FA5}">
                      <a16:colId xmlns:a16="http://schemas.microsoft.com/office/drawing/2014/main" val="2872620615"/>
                    </a:ext>
                  </a:extLst>
                </a:gridCol>
              </a:tblGrid>
              <a:tr h="273601">
                <a:tc>
                  <a:txBody>
                    <a:bodyPr/>
                    <a:lstStyle/>
                    <a:p>
                      <a:r>
                        <a:rPr lang="en-US" dirty="0"/>
                        <a:t>Mango: Fruit</a:t>
                      </a:r>
                    </a:p>
                  </a:txBody>
                  <a:tcPr/>
                </a:tc>
                <a:extLst>
                  <a:ext uri="{0D108BD9-81ED-4DB2-BD59-A6C34878D82A}">
                    <a16:rowId xmlns:a16="http://schemas.microsoft.com/office/drawing/2014/main" val="2851165480"/>
                  </a:ext>
                </a:extLst>
              </a:tr>
              <a:tr h="684004">
                <a:tc>
                  <a:txBody>
                    <a:bodyPr/>
                    <a:lstStyle/>
                    <a:p>
                      <a:r>
                        <a:rPr lang="en-US" dirty="0"/>
                        <a:t>+color: yellow</a:t>
                      </a:r>
                    </a:p>
                    <a:p>
                      <a:r>
                        <a:rPr lang="en-US" dirty="0"/>
                        <a:t>+quantity: 2kg</a:t>
                      </a:r>
                    </a:p>
                  </a:txBody>
                  <a:tcPr/>
                </a:tc>
                <a:extLst>
                  <a:ext uri="{0D108BD9-81ED-4DB2-BD59-A6C34878D82A}">
                    <a16:rowId xmlns:a16="http://schemas.microsoft.com/office/drawing/2014/main" val="3410259980"/>
                  </a:ext>
                </a:extLst>
              </a:tr>
            </a:tbl>
          </a:graphicData>
        </a:graphic>
      </p:graphicFrame>
    </p:spTree>
    <p:extLst>
      <p:ext uri="{BB962C8B-B14F-4D97-AF65-F5344CB8AC3E}">
        <p14:creationId xmlns:p14="http://schemas.microsoft.com/office/powerpoint/2010/main" val="2246267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How to draw Object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19"/>
          </a:xfrm>
          <a:prstGeom prst="rect">
            <a:avLst/>
          </a:prstGeom>
          <a:noFill/>
        </p:spPr>
        <p:txBody>
          <a:bodyPr wrap="square" rtlCol="0">
            <a:spAutoFit/>
          </a:bodyPr>
          <a:lstStyle/>
          <a:p>
            <a:pPr>
              <a:lnSpc>
                <a:spcPct val="150000"/>
              </a:lnSpc>
              <a:buFont typeface="+mj-lt"/>
              <a:buAutoNum type="arabicPeriod"/>
            </a:pPr>
            <a:r>
              <a:rPr lang="en-US" dirty="0"/>
              <a:t>All the objects present in the system should be examined before start drawing the object diagram.</a:t>
            </a:r>
          </a:p>
          <a:p>
            <a:pPr>
              <a:lnSpc>
                <a:spcPct val="150000"/>
              </a:lnSpc>
              <a:buFont typeface="+mj-lt"/>
              <a:buAutoNum type="arabicPeriod"/>
            </a:pPr>
            <a:r>
              <a:rPr lang="en-US" dirty="0"/>
              <a:t>Before creating the object diagram, the relation between the objects must be acknowledged. </a:t>
            </a:r>
          </a:p>
          <a:p>
            <a:pPr>
              <a:lnSpc>
                <a:spcPct val="150000"/>
              </a:lnSpc>
              <a:buFont typeface="+mj-lt"/>
              <a:buAutoNum type="arabicPeriod"/>
            </a:pPr>
            <a:r>
              <a:rPr lang="en-US" dirty="0"/>
              <a:t>The association relationship among the entities must be cleared already. </a:t>
            </a:r>
          </a:p>
          <a:p>
            <a:pPr>
              <a:lnSpc>
                <a:spcPct val="150000"/>
              </a:lnSpc>
              <a:buFont typeface="+mj-lt"/>
              <a:buAutoNum type="arabicPeriod"/>
            </a:pPr>
            <a:r>
              <a:rPr lang="en-US" dirty="0"/>
              <a:t>To represent the functionality of an object, a proper meaningful name should be assigned.</a:t>
            </a:r>
          </a:p>
          <a:p>
            <a:pPr>
              <a:lnSpc>
                <a:spcPct val="150000"/>
              </a:lnSpc>
              <a:buFont typeface="+mj-lt"/>
              <a:buAutoNum type="arabicPeriod"/>
            </a:pPr>
            <a:r>
              <a:rPr lang="en-US" dirty="0"/>
              <a:t>The objects are to be examined to understand its functionality. </a:t>
            </a:r>
          </a:p>
          <a:p>
            <a:endParaRPr lang="en-US" dirty="0"/>
          </a:p>
        </p:txBody>
      </p:sp>
    </p:spTree>
    <p:extLst>
      <p:ext uri="{BB962C8B-B14F-4D97-AF65-F5344CB8AC3E}">
        <p14:creationId xmlns:p14="http://schemas.microsoft.com/office/powerpoint/2010/main" val="3537239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p:txBody>
          <a:bodyPr/>
          <a:lstStyle/>
          <a:p>
            <a:r>
              <a:rPr lang="en-US" dirty="0"/>
              <a:t>Object Oriented Development Life Cycle</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p:txBody>
          <a:bodyPr/>
          <a:lstStyle/>
          <a:p>
            <a:pPr marL="0" indent="0">
              <a:buNone/>
            </a:pPr>
            <a:r>
              <a:rPr lang="en-US" dirty="0"/>
              <a:t>The Object Oriented Methodology of Building Systems takes the objects as the basis. For this, first the system to be developed is observed and analyzed and the requirements are defined as in any other method of system development. Once this is done, the objects in the required system are identified. For example in case of a Banking System, a customer is an object, a </a:t>
            </a:r>
            <a:r>
              <a:rPr lang="en-US" dirty="0" err="1"/>
              <a:t>chequebook</a:t>
            </a:r>
            <a:r>
              <a:rPr lang="en-US" dirty="0"/>
              <a:t> is an object, and even an account is an object. Object oriented development life cycle contains:</a:t>
            </a:r>
          </a:p>
          <a:p>
            <a:pPr>
              <a:buFont typeface="+mj-lt"/>
              <a:buAutoNum type="arabicPeriod"/>
            </a:pPr>
            <a:r>
              <a:rPr lang="en-US" dirty="0"/>
              <a:t>System Analysis</a:t>
            </a:r>
          </a:p>
          <a:p>
            <a:pPr>
              <a:buFont typeface="+mj-lt"/>
              <a:buAutoNum type="arabicPeriod"/>
            </a:pPr>
            <a:r>
              <a:rPr lang="en-US" dirty="0"/>
              <a:t>System Design</a:t>
            </a:r>
          </a:p>
          <a:p>
            <a:pPr>
              <a:buFont typeface="+mj-lt"/>
              <a:buAutoNum type="arabicPeriod"/>
            </a:pPr>
            <a:r>
              <a:rPr lang="en-US" dirty="0"/>
              <a:t>Object Design</a:t>
            </a:r>
          </a:p>
          <a:p>
            <a:pPr>
              <a:buFont typeface="+mj-lt"/>
              <a:buAutoNum type="arabicPeriod"/>
            </a:pPr>
            <a:r>
              <a:rPr lang="en-US" dirty="0"/>
              <a:t>Implementation</a:t>
            </a:r>
          </a:p>
        </p:txBody>
      </p:sp>
    </p:spTree>
    <p:extLst>
      <p:ext uri="{BB962C8B-B14F-4D97-AF65-F5344CB8AC3E}">
        <p14:creationId xmlns:p14="http://schemas.microsoft.com/office/powerpoint/2010/main" val="128567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b="1" dirty="0"/>
              <a:t>Class  diagram vs. Object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graphicFrame>
        <p:nvGraphicFramePr>
          <p:cNvPr id="3" name="Table 4">
            <a:extLst>
              <a:ext uri="{FF2B5EF4-FFF2-40B4-BE49-F238E27FC236}">
                <a16:creationId xmlns:a16="http://schemas.microsoft.com/office/drawing/2014/main" id="{2E83E5AC-7059-8E26-2FFC-E20EA84D3104}"/>
              </a:ext>
            </a:extLst>
          </p:cNvPr>
          <p:cNvGraphicFramePr>
            <a:graphicFrameLocks noGrp="1"/>
          </p:cNvGraphicFramePr>
          <p:nvPr>
            <p:extLst>
              <p:ext uri="{D42A27DB-BD31-4B8C-83A1-F6EECF244321}">
                <p14:modId xmlns:p14="http://schemas.microsoft.com/office/powerpoint/2010/main" val="2665209761"/>
              </p:ext>
            </p:extLst>
          </p:nvPr>
        </p:nvGraphicFramePr>
        <p:xfrm>
          <a:off x="582428" y="1599211"/>
          <a:ext cx="8878076" cy="3205480"/>
        </p:xfrm>
        <a:graphic>
          <a:graphicData uri="http://schemas.openxmlformats.org/drawingml/2006/table">
            <a:tbl>
              <a:tblPr firstRow="1" bandRow="1">
                <a:tableStyleId>{5C22544A-7EE6-4342-B048-85BDC9FD1C3A}</a:tableStyleId>
              </a:tblPr>
              <a:tblGrid>
                <a:gridCol w="4439038">
                  <a:extLst>
                    <a:ext uri="{9D8B030D-6E8A-4147-A177-3AD203B41FA5}">
                      <a16:colId xmlns:a16="http://schemas.microsoft.com/office/drawing/2014/main" val="1394407482"/>
                    </a:ext>
                  </a:extLst>
                </a:gridCol>
                <a:gridCol w="4439038">
                  <a:extLst>
                    <a:ext uri="{9D8B030D-6E8A-4147-A177-3AD203B41FA5}">
                      <a16:colId xmlns:a16="http://schemas.microsoft.com/office/drawing/2014/main" val="590480170"/>
                    </a:ext>
                  </a:extLst>
                </a:gridCol>
              </a:tblGrid>
              <a:tr h="370840">
                <a:tc>
                  <a:txBody>
                    <a:bodyPr/>
                    <a:lstStyle/>
                    <a:p>
                      <a:r>
                        <a:rPr lang="en-US" dirty="0"/>
                        <a:t>Class Diagram</a:t>
                      </a:r>
                    </a:p>
                  </a:txBody>
                  <a:tcPr/>
                </a:tc>
                <a:tc>
                  <a:txBody>
                    <a:bodyPr/>
                    <a:lstStyle/>
                    <a:p>
                      <a:r>
                        <a:rPr lang="en-US" dirty="0"/>
                        <a:t>Object Diagram</a:t>
                      </a:r>
                    </a:p>
                  </a:txBody>
                  <a:tcPr/>
                </a:tc>
                <a:extLst>
                  <a:ext uri="{0D108BD9-81ED-4DB2-BD59-A6C34878D82A}">
                    <a16:rowId xmlns:a16="http://schemas.microsoft.com/office/drawing/2014/main" val="424067597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depicts the static view of a system.</a:t>
                      </a:r>
                    </a:p>
                    <a:p>
                      <a:endParaRPr lang="en-US" dirty="0"/>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It portrays the real-time behavior of a system.</a:t>
                      </a:r>
                    </a:p>
                    <a:p>
                      <a:endParaRPr lang="en-US" dirty="0"/>
                    </a:p>
                  </a:txBody>
                  <a:tcPr anchor="ctr"/>
                </a:tc>
                <a:extLst>
                  <a:ext uri="{0D108BD9-81ED-4DB2-BD59-A6C34878D82A}">
                    <a16:rowId xmlns:a16="http://schemas.microsoft.com/office/drawing/2014/main" val="2797065519"/>
                  </a:ext>
                </a:extLst>
              </a:tr>
              <a:tr h="370840">
                <a:tc>
                  <a:txBody>
                    <a:bodyPr/>
                    <a:lstStyle/>
                    <a:p>
                      <a:r>
                        <a:rPr lang="en-US" dirty="0"/>
                        <a:t>Dynamic changes are not included in the class diagram.</a:t>
                      </a:r>
                    </a:p>
                  </a:txBody>
                  <a:tcPr/>
                </a:tc>
                <a:tc>
                  <a:txBody>
                    <a:bodyPr/>
                    <a:lstStyle/>
                    <a:p>
                      <a:r>
                        <a:rPr lang="en-US" dirty="0"/>
                        <a:t>Dynamic changes are captured in the object diagram. </a:t>
                      </a:r>
                    </a:p>
                  </a:txBody>
                  <a:tcPr/>
                </a:tc>
                <a:extLst>
                  <a:ext uri="{0D108BD9-81ED-4DB2-BD59-A6C34878D82A}">
                    <a16:rowId xmlns:a16="http://schemas.microsoft.com/office/drawing/2014/main" val="876863178"/>
                  </a:ext>
                </a:extLst>
              </a:tr>
              <a:tr h="370840">
                <a:tc>
                  <a:txBody>
                    <a:bodyPr/>
                    <a:lstStyle/>
                    <a:p>
                      <a:r>
                        <a:rPr lang="en-US" dirty="0"/>
                        <a:t>The data values and attributes of an instance are not involved here.</a:t>
                      </a:r>
                    </a:p>
                  </a:txBody>
                  <a:tcPr/>
                </a:tc>
                <a:tc>
                  <a:txBody>
                    <a:bodyPr/>
                    <a:lstStyle/>
                    <a:p>
                      <a:r>
                        <a:rPr lang="en-US" dirty="0"/>
                        <a:t>It incorporates data values and attributes of an entity. </a:t>
                      </a:r>
                    </a:p>
                  </a:txBody>
                  <a:tcPr/>
                </a:tc>
                <a:extLst>
                  <a:ext uri="{0D108BD9-81ED-4DB2-BD59-A6C34878D82A}">
                    <a16:rowId xmlns:a16="http://schemas.microsoft.com/office/drawing/2014/main" val="3411544876"/>
                  </a:ext>
                </a:extLst>
              </a:tr>
              <a:tr h="370840">
                <a:tc>
                  <a:txBody>
                    <a:bodyPr/>
                    <a:lstStyle/>
                    <a:p>
                      <a:r>
                        <a:rPr lang="en-US" dirty="0"/>
                        <a:t>The object behavior is manipulated in the class diagram.</a:t>
                      </a:r>
                    </a:p>
                  </a:txBody>
                  <a:tcPr/>
                </a:tc>
                <a:tc>
                  <a:txBody>
                    <a:bodyPr/>
                    <a:lstStyle/>
                    <a:p>
                      <a:r>
                        <a:rPr lang="en-US" dirty="0"/>
                        <a:t>Objects are the instances of a class.</a:t>
                      </a:r>
                    </a:p>
                  </a:txBody>
                  <a:tcPr/>
                </a:tc>
                <a:extLst>
                  <a:ext uri="{0D108BD9-81ED-4DB2-BD59-A6C34878D82A}">
                    <a16:rowId xmlns:a16="http://schemas.microsoft.com/office/drawing/2014/main" val="1055190992"/>
                  </a:ext>
                </a:extLst>
              </a:tr>
            </a:tbl>
          </a:graphicData>
        </a:graphic>
      </p:graphicFrame>
    </p:spTree>
    <p:extLst>
      <p:ext uri="{BB962C8B-B14F-4D97-AF65-F5344CB8AC3E}">
        <p14:creationId xmlns:p14="http://schemas.microsoft.com/office/powerpoint/2010/main" val="173398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b="1" dirty="0"/>
              <a:t>Object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7A1AB93D-FC5D-A002-34D4-5269FF83F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470" y="1549196"/>
            <a:ext cx="6630175" cy="3091489"/>
          </a:xfrm>
          <a:prstGeom prst="rect">
            <a:avLst/>
          </a:prstGeom>
        </p:spPr>
      </p:pic>
    </p:spTree>
    <p:extLst>
      <p:ext uri="{BB962C8B-B14F-4D97-AF65-F5344CB8AC3E}">
        <p14:creationId xmlns:p14="http://schemas.microsoft.com/office/powerpoint/2010/main" val="170530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b="1" dirty="0"/>
              <a:t>Deployment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537328" y="1421804"/>
            <a:ext cx="8399283" cy="3277820"/>
          </a:xfrm>
          <a:prstGeom prst="rect">
            <a:avLst/>
          </a:prstGeom>
          <a:noFill/>
        </p:spPr>
        <p:txBody>
          <a:bodyPr wrap="square" rtlCol="0">
            <a:spAutoFit/>
          </a:bodyPr>
          <a:lstStyle/>
          <a:p>
            <a:pPr>
              <a:lnSpc>
                <a:spcPct val="150000"/>
              </a:lnSpc>
            </a:pPr>
            <a:r>
              <a:rPr lang="en-US" dirty="0"/>
              <a:t>The deployment diagram visualizes the physical hardware on which the software will be deployed. It portrays the static deployment view of a system. It involves the nodes and their relationships.</a:t>
            </a:r>
          </a:p>
          <a:p>
            <a:pPr>
              <a:lnSpc>
                <a:spcPct val="150000"/>
              </a:lnSpc>
            </a:pPr>
            <a:r>
              <a:rPr lang="en-US" dirty="0"/>
              <a:t>It ascertains how software is deployed on the hardware. It maps the software architecture created in design to the physical system architecture, where the software will be executed as a node. Since it involves many nodes, the relationship is shown by utilizing communication paths.</a:t>
            </a:r>
          </a:p>
          <a:p>
            <a:endParaRPr lang="en-US" dirty="0"/>
          </a:p>
        </p:txBody>
      </p:sp>
    </p:spTree>
    <p:extLst>
      <p:ext uri="{BB962C8B-B14F-4D97-AF65-F5344CB8AC3E}">
        <p14:creationId xmlns:p14="http://schemas.microsoft.com/office/powerpoint/2010/main" val="215213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b="1" dirty="0"/>
              <a:t>Purpose of Deployment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537328" y="1421804"/>
            <a:ext cx="8399283" cy="5078313"/>
          </a:xfrm>
          <a:prstGeom prst="rect">
            <a:avLst/>
          </a:prstGeom>
          <a:noFill/>
        </p:spPr>
        <p:txBody>
          <a:bodyPr wrap="square" rtlCol="0">
            <a:spAutoFit/>
          </a:bodyPr>
          <a:lstStyle/>
          <a:p>
            <a:r>
              <a:rPr lang="en-US" dirty="0"/>
              <a:t>The main purpose of the deployment diagram is to represent how software is installed on the hardware component. It depicts in what manner a software interacts with hardware to perform its execution.</a:t>
            </a:r>
          </a:p>
          <a:p>
            <a:r>
              <a:rPr lang="en-US" dirty="0"/>
              <a:t>Both the deployment diagram and the component diagram are closely interrelated to each other as they focus on software and hardware components. The component diagram represents the components of a system, whereas the deployment diagram describes how they are actually deployed on the hardware.</a:t>
            </a:r>
          </a:p>
          <a:p>
            <a:r>
              <a:rPr lang="en-US" dirty="0"/>
              <a:t>The deployment diagram does not focus on the logical components of the system, but it put its attention on the hardware topology. </a:t>
            </a:r>
          </a:p>
          <a:p>
            <a:r>
              <a:rPr lang="en-US" dirty="0"/>
              <a:t>Following are the purposes of deployment diagram enlisted below:</a:t>
            </a:r>
          </a:p>
          <a:p>
            <a:pPr>
              <a:lnSpc>
                <a:spcPct val="150000"/>
              </a:lnSpc>
              <a:buFont typeface="+mj-lt"/>
              <a:buAutoNum type="arabicPeriod"/>
            </a:pPr>
            <a:r>
              <a:rPr lang="en-US" dirty="0"/>
              <a:t>To envision the hardware topology of the system.</a:t>
            </a:r>
          </a:p>
          <a:p>
            <a:pPr>
              <a:lnSpc>
                <a:spcPct val="150000"/>
              </a:lnSpc>
              <a:buFont typeface="+mj-lt"/>
              <a:buAutoNum type="arabicPeriod"/>
            </a:pPr>
            <a:r>
              <a:rPr lang="en-US" dirty="0"/>
              <a:t>To represent the hardware components on which the software components are installed.</a:t>
            </a:r>
          </a:p>
          <a:p>
            <a:pPr>
              <a:lnSpc>
                <a:spcPct val="150000"/>
              </a:lnSpc>
              <a:buFont typeface="+mj-lt"/>
              <a:buAutoNum type="arabicPeriod"/>
            </a:pPr>
            <a:r>
              <a:rPr lang="en-US" dirty="0"/>
              <a:t>To describe the processing of nodes at the runtime. </a:t>
            </a:r>
          </a:p>
          <a:p>
            <a:endParaRPr lang="en-US" dirty="0"/>
          </a:p>
        </p:txBody>
      </p:sp>
    </p:spTree>
    <p:extLst>
      <p:ext uri="{BB962C8B-B14F-4D97-AF65-F5344CB8AC3E}">
        <p14:creationId xmlns:p14="http://schemas.microsoft.com/office/powerpoint/2010/main" val="1912730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b="1" dirty="0"/>
              <a:t>Symbol and notation of Deployment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537328" y="1421804"/>
            <a:ext cx="8399283" cy="2031325"/>
          </a:xfrm>
          <a:prstGeom prst="rect">
            <a:avLst/>
          </a:prstGeom>
          <a:noFill/>
        </p:spPr>
        <p:txBody>
          <a:bodyPr wrap="square" rtlCol="0">
            <a:spAutoFit/>
          </a:bodyPr>
          <a:lstStyle/>
          <a:p>
            <a:r>
              <a:rPr lang="en-US" dirty="0"/>
              <a:t>The deployment diagram consist of the following notations:</a:t>
            </a:r>
          </a:p>
          <a:p>
            <a:pPr>
              <a:buFont typeface="+mj-lt"/>
              <a:buAutoNum type="arabicPeriod"/>
            </a:pPr>
            <a:r>
              <a:rPr lang="en-US" dirty="0"/>
              <a:t>A component</a:t>
            </a:r>
          </a:p>
          <a:p>
            <a:pPr>
              <a:buFont typeface="+mj-lt"/>
              <a:buAutoNum type="arabicPeriod"/>
            </a:pPr>
            <a:r>
              <a:rPr lang="en-US" dirty="0"/>
              <a:t>An artifact</a:t>
            </a:r>
          </a:p>
          <a:p>
            <a:pPr>
              <a:buFont typeface="+mj-lt"/>
              <a:buAutoNum type="arabicPeriod"/>
            </a:pPr>
            <a:r>
              <a:rPr lang="en-US" dirty="0"/>
              <a:t>An interface</a:t>
            </a:r>
          </a:p>
          <a:p>
            <a:pPr>
              <a:buFont typeface="+mj-lt"/>
              <a:buAutoNum type="arabicPeriod"/>
            </a:pPr>
            <a:r>
              <a:rPr lang="en-US" dirty="0"/>
              <a:t>A node</a:t>
            </a:r>
          </a:p>
          <a:p>
            <a:endParaRPr lang="en-US" dirty="0"/>
          </a:p>
          <a:p>
            <a:endParaRPr lang="en-US" dirty="0"/>
          </a:p>
        </p:txBody>
      </p:sp>
      <p:pic>
        <p:nvPicPr>
          <p:cNvPr id="7" name="Picture 6">
            <a:extLst>
              <a:ext uri="{FF2B5EF4-FFF2-40B4-BE49-F238E27FC236}">
                <a16:creationId xmlns:a16="http://schemas.microsoft.com/office/drawing/2014/main" id="{0D968E33-16C9-507B-DDCE-D71C74DBA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701" y="2564455"/>
            <a:ext cx="5465511" cy="3620217"/>
          </a:xfrm>
          <a:prstGeom prst="rect">
            <a:avLst/>
          </a:prstGeom>
        </p:spPr>
      </p:pic>
    </p:spTree>
    <p:extLst>
      <p:ext uri="{BB962C8B-B14F-4D97-AF65-F5344CB8AC3E}">
        <p14:creationId xmlns:p14="http://schemas.microsoft.com/office/powerpoint/2010/main" val="3585158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10741" y="195258"/>
            <a:ext cx="10507737" cy="957605"/>
          </a:xfrm>
        </p:spPr>
        <p:txBody>
          <a:bodyPr/>
          <a:lstStyle/>
          <a:p>
            <a:r>
              <a:rPr lang="en-US" b="1" dirty="0"/>
              <a:t>Symbol and notation of Deployment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537328" y="1466628"/>
            <a:ext cx="8399283" cy="2923877"/>
          </a:xfrm>
          <a:prstGeom prst="rect">
            <a:avLst/>
          </a:prstGeom>
          <a:noFill/>
        </p:spPr>
        <p:txBody>
          <a:bodyPr wrap="square" rtlCol="0">
            <a:spAutoFit/>
          </a:bodyPr>
          <a:lstStyle/>
          <a:p>
            <a:pPr>
              <a:lnSpc>
                <a:spcPct val="150000"/>
              </a:lnSpc>
            </a:pPr>
            <a:r>
              <a:rPr lang="en-US" sz="1600" dirty="0"/>
              <a:t>The deployment diagram consist of the following notations:</a:t>
            </a:r>
          </a:p>
          <a:p>
            <a:pPr>
              <a:lnSpc>
                <a:spcPct val="150000"/>
              </a:lnSpc>
              <a:buFont typeface="+mj-lt"/>
              <a:buAutoNum type="arabicPeriod"/>
            </a:pPr>
            <a:r>
              <a:rPr lang="en-US" sz="1600" b="1" dirty="0"/>
              <a:t>A component-</a:t>
            </a:r>
            <a:r>
              <a:rPr lang="en-US" sz="1600" dirty="0"/>
              <a:t>A rectangle with two tabs that indicates a software element.</a:t>
            </a:r>
          </a:p>
          <a:p>
            <a:pPr>
              <a:lnSpc>
                <a:spcPct val="150000"/>
              </a:lnSpc>
              <a:buFont typeface="+mj-lt"/>
              <a:buAutoNum type="arabicPeriod"/>
            </a:pPr>
            <a:r>
              <a:rPr lang="en-US" sz="1600" b="1" dirty="0"/>
              <a:t>An artifact- </a:t>
            </a:r>
            <a:r>
              <a:rPr lang="en-US" sz="1600" dirty="0"/>
              <a:t>A product developed by the software, symbolized by a rectangle with the name and the word “artifact” enclosed by double arrows. Artifacts represent concrete elements in the physical world that are the result of a development process. Examples of artifacts are executable files, libraries, archives, database schemas, configuration files, etc. </a:t>
            </a:r>
          </a:p>
          <a:p>
            <a:endParaRPr lang="en-US" sz="1600" dirty="0"/>
          </a:p>
        </p:txBody>
      </p:sp>
    </p:spTree>
    <p:extLst>
      <p:ext uri="{BB962C8B-B14F-4D97-AF65-F5344CB8AC3E}">
        <p14:creationId xmlns:p14="http://schemas.microsoft.com/office/powerpoint/2010/main" val="579802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10741" y="195258"/>
            <a:ext cx="10507737" cy="957605"/>
          </a:xfrm>
        </p:spPr>
        <p:txBody>
          <a:bodyPr/>
          <a:lstStyle/>
          <a:p>
            <a:r>
              <a:rPr lang="en-US" b="1" dirty="0"/>
              <a:t>Symbol and notation of Deployment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654945" y="1387591"/>
            <a:ext cx="8399283" cy="4278094"/>
          </a:xfrm>
          <a:prstGeom prst="rect">
            <a:avLst/>
          </a:prstGeom>
          <a:noFill/>
        </p:spPr>
        <p:txBody>
          <a:bodyPr wrap="square" rtlCol="0">
            <a:spAutoFit/>
          </a:bodyPr>
          <a:lstStyle/>
          <a:p>
            <a:pPr>
              <a:lnSpc>
                <a:spcPct val="150000"/>
              </a:lnSpc>
            </a:pPr>
            <a:r>
              <a:rPr lang="en-US" sz="1600" b="1" dirty="0"/>
              <a:t>3.An interface</a:t>
            </a:r>
            <a:r>
              <a:rPr lang="en-US" sz="1600" dirty="0"/>
              <a:t>-A circle that indicates a contractual relationship. Those objects that realize the interface must complete some sort of obligation.</a:t>
            </a:r>
          </a:p>
          <a:p>
            <a:pPr>
              <a:lnSpc>
                <a:spcPct val="150000"/>
              </a:lnSpc>
            </a:pPr>
            <a:r>
              <a:rPr lang="en-US" sz="1600" b="1" dirty="0"/>
              <a:t>4.A node</a:t>
            </a:r>
            <a:r>
              <a:rPr lang="en-US" sz="1600" dirty="0"/>
              <a:t>-Node is a computational resource upon which artifacts are deployed for execution. A node is a physical thing that can execute one or more artifacts. A node may vary in its size depending upon the size of the project. A node has two types as follows:</a:t>
            </a:r>
          </a:p>
          <a:p>
            <a:pPr marL="742950" lvl="1" indent="-285750">
              <a:lnSpc>
                <a:spcPct val="150000"/>
              </a:lnSpc>
              <a:buFont typeface="Arial" panose="020B0604020202020204" pitchFamily="34" charset="0"/>
              <a:buChar char="•"/>
            </a:pPr>
            <a:r>
              <a:rPr lang="en-US" sz="1600" dirty="0"/>
              <a:t>Device-It is a node that represents a physical machine capable of performing computations. A device can be a router or a server PC.</a:t>
            </a:r>
          </a:p>
          <a:p>
            <a:pPr marL="742950" lvl="1" indent="-285750">
              <a:lnSpc>
                <a:spcPct val="150000"/>
              </a:lnSpc>
              <a:buFont typeface="Arial" panose="020B0604020202020204" pitchFamily="34" charset="0"/>
              <a:buChar char="•"/>
            </a:pPr>
            <a:r>
              <a:rPr lang="en-US" sz="1600" dirty="0"/>
              <a:t>Execution Environment-It is a node that represents an environment in which software is going to execute. For example, Java applications are executed in java virtual machine (JVM)</a:t>
            </a:r>
          </a:p>
          <a:p>
            <a:endParaRPr lang="en-US" sz="1600" dirty="0"/>
          </a:p>
          <a:p>
            <a:endParaRPr lang="en-US" sz="1600" dirty="0"/>
          </a:p>
        </p:txBody>
      </p:sp>
    </p:spTree>
    <p:extLst>
      <p:ext uri="{BB962C8B-B14F-4D97-AF65-F5344CB8AC3E}">
        <p14:creationId xmlns:p14="http://schemas.microsoft.com/office/powerpoint/2010/main" val="1273348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b="1" dirty="0"/>
              <a:t>Example of Deployment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537328" y="1421804"/>
            <a:ext cx="8399283" cy="646331"/>
          </a:xfrm>
          <a:prstGeom prst="rect">
            <a:avLst/>
          </a:prstGeom>
          <a:noFill/>
        </p:spPr>
        <p:txBody>
          <a:bodyPr wrap="square" rtlCol="0">
            <a:spAutoFit/>
          </a:bodyPr>
          <a:lstStyle/>
          <a:p>
            <a:endParaRPr lang="en-US" dirty="0"/>
          </a:p>
          <a:p>
            <a:endParaRPr lang="en-US" dirty="0"/>
          </a:p>
        </p:txBody>
      </p:sp>
      <p:pic>
        <p:nvPicPr>
          <p:cNvPr id="7" name="Picture 6">
            <a:extLst>
              <a:ext uri="{FF2B5EF4-FFF2-40B4-BE49-F238E27FC236}">
                <a16:creationId xmlns:a16="http://schemas.microsoft.com/office/drawing/2014/main" id="{66BE33FB-841C-BA6D-CA09-78356EDEE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715" y="1161480"/>
            <a:ext cx="5399156" cy="5652585"/>
          </a:xfrm>
          <a:prstGeom prst="rect">
            <a:avLst/>
          </a:prstGeom>
        </p:spPr>
      </p:pic>
    </p:spTree>
    <p:extLst>
      <p:ext uri="{BB962C8B-B14F-4D97-AF65-F5344CB8AC3E}">
        <p14:creationId xmlns:p14="http://schemas.microsoft.com/office/powerpoint/2010/main" val="853858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b="1" dirty="0"/>
              <a:t>Component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90" y="1387591"/>
            <a:ext cx="8878076" cy="3880773"/>
          </a:xfrm>
        </p:spPr>
        <p:txBody>
          <a:bodyPr/>
          <a:lstStyle/>
          <a:p>
            <a:pPr marL="0" indent="0">
              <a:buNone/>
            </a:pPr>
            <a:endParaRPr lang="en-US" dirty="0"/>
          </a:p>
          <a:p>
            <a:pPr marL="0" indent="0">
              <a:buNone/>
            </a:pPr>
            <a:r>
              <a:rPr lang="en-US" dirty="0"/>
              <a:t>Component diagram are different in terms of nature and behavior. Component diagrams are used to model the physical aspects of a system. Now, the question is, what are these physical aspects? Physical aspects are the elements such as executables, libraries, files, documents etc. which reside in a node.</a:t>
            </a:r>
          </a:p>
          <a:p>
            <a:pPr marL="0" indent="0">
              <a:buNone/>
            </a:pPr>
            <a:r>
              <a:rPr lang="en-US" dirty="0"/>
              <a:t>Component diagrams are used to visualize the organization and relationships among components in a system .These diagrams are also used to make executable systems.</a:t>
            </a:r>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537328" y="1421804"/>
            <a:ext cx="8399283"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3006280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b="1" dirty="0"/>
              <a:t>Purpose of Component diagram</a:t>
            </a:r>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89" y="1387591"/>
            <a:ext cx="9341963" cy="5173465"/>
          </a:xfrm>
        </p:spPr>
        <p:txBody>
          <a:bodyPr>
            <a:normAutofit fontScale="92500" lnSpcReduction="10000"/>
          </a:bodyPr>
          <a:lstStyle/>
          <a:p>
            <a:pPr marL="0" indent="0">
              <a:buNone/>
            </a:pPr>
            <a:r>
              <a:rPr lang="en-US" dirty="0"/>
              <a:t>Component diagram is a special kind of diagram in UML. The purpose is also different from all other diagrams discussed so far. It does not describe the functionality of the system but it describes the components used to make those functionalities. Thus from that point of view, component diagrams are used to visualize the physical components in a system. These components are libraries, packages, files, etc. Component diagrams can also be described as a static implementation view of a system. Static implementation represents the organization of the components at a particular moment. A single component diagram cannot represent the entire system but a collection of diagrams is used to represent the whole.</a:t>
            </a:r>
          </a:p>
          <a:p>
            <a:pPr marL="0" indent="0">
              <a:buNone/>
            </a:pPr>
            <a:r>
              <a:rPr lang="en-US" b="1" dirty="0"/>
              <a:t> The purpose of the component diagram can be summarized as − </a:t>
            </a:r>
          </a:p>
          <a:p>
            <a:pPr marL="0" indent="0">
              <a:buNone/>
            </a:pPr>
            <a:r>
              <a:rPr lang="en-US" dirty="0"/>
              <a:t> Visualize the components of a system.</a:t>
            </a:r>
          </a:p>
          <a:p>
            <a:pPr marL="0" indent="0">
              <a:buNone/>
            </a:pPr>
            <a:r>
              <a:rPr lang="en-US" dirty="0"/>
              <a:t>  Construct executables by using forward and reverse engineering.</a:t>
            </a:r>
          </a:p>
          <a:p>
            <a:pPr marL="0" indent="0">
              <a:buNone/>
            </a:pPr>
            <a:r>
              <a:rPr lang="en-US" dirty="0"/>
              <a:t>  Describe the organization and relationships of the components.</a:t>
            </a:r>
          </a:p>
          <a:p>
            <a:pPr marL="0" indent="0">
              <a:buNone/>
            </a:pPr>
            <a:r>
              <a:rPr lang="en-US" b="1" dirty="0"/>
              <a:t> Before drawing a component diagram, the following artifacts are to be identified clearly−</a:t>
            </a:r>
          </a:p>
          <a:p>
            <a:pPr marL="0" indent="0">
              <a:buNone/>
            </a:pPr>
            <a:r>
              <a:rPr lang="en-US" dirty="0"/>
              <a:t>  Files used in the system.</a:t>
            </a:r>
          </a:p>
          <a:p>
            <a:pPr marL="0" indent="0">
              <a:buNone/>
            </a:pPr>
            <a:r>
              <a:rPr lang="en-US" dirty="0"/>
              <a:t>  Libraries and other artifacts relevant to the application.</a:t>
            </a:r>
          </a:p>
          <a:p>
            <a:pPr marL="0" indent="0">
              <a:buNone/>
            </a:pPr>
            <a:r>
              <a:rPr lang="en-US" dirty="0"/>
              <a:t>  Relationships among the artifacts</a:t>
            </a:r>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537328" y="1421804"/>
            <a:ext cx="8399283"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256753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p:txBody>
          <a:bodyPr/>
          <a:lstStyle/>
          <a:p>
            <a:r>
              <a:rPr lang="en-US" dirty="0"/>
              <a:t>Object Oriented Development Life Cycle</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p:txBody>
          <a:bodyPr/>
          <a:lstStyle/>
          <a:p>
            <a:pPr>
              <a:buFont typeface="+mj-lt"/>
              <a:buAutoNum type="arabicPeriod"/>
            </a:pPr>
            <a:r>
              <a:rPr lang="en-US" dirty="0"/>
              <a:t>System Analysis-As in any other system development model, system analysis is the first phase of development in case of Object Modeling too. In this phase, the developer interacts with the user of the system to find out the user requirements and analyses the system to understand the functioning. Based on this system study, the analyst prepares a model of the desired system. This model is purely based on what the system is required to do. At this stage the implementation details are not taken care of. Only the model of the system is prepared based on the idea that the system is made up of a set of interacting objects. The important elements of the system are emphasized</a:t>
            </a:r>
          </a:p>
        </p:txBody>
      </p:sp>
    </p:spTree>
    <p:extLst>
      <p:ext uri="{BB962C8B-B14F-4D97-AF65-F5344CB8AC3E}">
        <p14:creationId xmlns:p14="http://schemas.microsoft.com/office/powerpoint/2010/main" val="4032592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dirty="0"/>
              <a:t>Component Diagram Symbols</a:t>
            </a:r>
            <a:endParaRPr lang="en-US" b="1" dirty="0"/>
          </a:p>
        </p:txBody>
      </p:sp>
      <p:sp>
        <p:nvSpPr>
          <p:cNvPr id="4" name="Content Placeholder 3">
            <a:extLst>
              <a:ext uri="{FF2B5EF4-FFF2-40B4-BE49-F238E27FC236}">
                <a16:creationId xmlns:a16="http://schemas.microsoft.com/office/drawing/2014/main" id="{AAD46DEC-C70C-E1C4-390D-CE79C4EF3979}"/>
              </a:ext>
            </a:extLst>
          </p:cNvPr>
          <p:cNvSpPr>
            <a:spLocks noGrp="1"/>
          </p:cNvSpPr>
          <p:nvPr>
            <p:ph idx="1"/>
          </p:nvPr>
        </p:nvSpPr>
        <p:spPr>
          <a:xfrm>
            <a:off x="207389" y="1387591"/>
            <a:ext cx="9341963" cy="5173465"/>
          </a:xfrm>
        </p:spPr>
        <p:txBody>
          <a:bodyPr>
            <a:normAutofit fontScale="92500" lnSpcReduction="10000"/>
          </a:bodyPr>
          <a:lstStyle/>
          <a:p>
            <a:pPr marL="0" indent="0">
              <a:buNone/>
            </a:pPr>
            <a:r>
              <a:rPr lang="en-US" dirty="0"/>
              <a:t>Component diagram is a special kind of diagram in UML. The purpose is also different from all other diagrams discussed so far. It does not describe the functionality of the system but it describes the components used to make those functionalities. Thus from that point of view, component diagrams are used to visualize the physical components in a system. These components are libraries, packages, files, etc. Component diagrams can also be described as a static implementation view of a system. Static implementation represents the organization of the components at a particular moment. A single component diagram cannot represent the entire system but a collection of diagrams is used to represent the whole.</a:t>
            </a:r>
          </a:p>
          <a:p>
            <a:pPr marL="0" indent="0">
              <a:buNone/>
            </a:pPr>
            <a:r>
              <a:rPr lang="en-US" b="1" dirty="0"/>
              <a:t> The purpose of the component diagram can be summarized as − </a:t>
            </a:r>
          </a:p>
          <a:p>
            <a:pPr marL="0" indent="0">
              <a:buNone/>
            </a:pPr>
            <a:r>
              <a:rPr lang="en-US" dirty="0"/>
              <a:t> Visualize the components of a system.</a:t>
            </a:r>
          </a:p>
          <a:p>
            <a:pPr marL="0" indent="0">
              <a:buNone/>
            </a:pPr>
            <a:r>
              <a:rPr lang="en-US" dirty="0"/>
              <a:t>  Construct executables by using forward and reverse engineering.</a:t>
            </a:r>
          </a:p>
          <a:p>
            <a:pPr marL="0" indent="0">
              <a:buNone/>
            </a:pPr>
            <a:r>
              <a:rPr lang="en-US" dirty="0"/>
              <a:t>  Describe the organization and relationships of the components.</a:t>
            </a:r>
          </a:p>
          <a:p>
            <a:pPr marL="0" indent="0">
              <a:buNone/>
            </a:pPr>
            <a:r>
              <a:rPr lang="en-US" b="1" dirty="0"/>
              <a:t> Before drawing a component diagram, the following artifacts are to be identified clearly−</a:t>
            </a:r>
          </a:p>
          <a:p>
            <a:pPr marL="0" indent="0">
              <a:buNone/>
            </a:pPr>
            <a:r>
              <a:rPr lang="en-US" dirty="0"/>
              <a:t>  Files used in the system.</a:t>
            </a:r>
          </a:p>
          <a:p>
            <a:pPr marL="0" indent="0">
              <a:buNone/>
            </a:pPr>
            <a:r>
              <a:rPr lang="en-US" dirty="0"/>
              <a:t>  Libraries and other artifacts relevant to the application.</a:t>
            </a:r>
          </a:p>
          <a:p>
            <a:pPr marL="0" indent="0">
              <a:buNone/>
            </a:pPr>
            <a:r>
              <a:rPr lang="en-US" dirty="0"/>
              <a:t>  Relationships among the artifacts</a:t>
            </a:r>
          </a:p>
        </p:txBody>
      </p:sp>
      <p:sp>
        <p:nvSpPr>
          <p:cNvPr id="6" name="TextBox 5">
            <a:extLst>
              <a:ext uri="{FF2B5EF4-FFF2-40B4-BE49-F238E27FC236}">
                <a16:creationId xmlns:a16="http://schemas.microsoft.com/office/drawing/2014/main" id="{EBF2B6DB-3A72-7ACD-5166-B07E24682ED8}"/>
              </a:ext>
            </a:extLst>
          </p:cNvPr>
          <p:cNvSpPr txBox="1"/>
          <p:nvPr/>
        </p:nvSpPr>
        <p:spPr>
          <a:xfrm>
            <a:off x="537328" y="1611984"/>
            <a:ext cx="9426804" cy="369332"/>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537328" y="1421804"/>
            <a:ext cx="8399283" cy="646331"/>
          </a:xfrm>
          <a:prstGeom prst="rect">
            <a:avLst/>
          </a:prstGeom>
          <a:noFill/>
        </p:spPr>
        <p:txBody>
          <a:bodyPr wrap="square" rtlCol="0">
            <a:spAutoFit/>
          </a:bodyPr>
          <a:lstStyle/>
          <a:p>
            <a:endParaRPr lang="en-US" dirty="0"/>
          </a:p>
          <a:p>
            <a:endParaRPr lang="en-US" dirty="0"/>
          </a:p>
        </p:txBody>
      </p:sp>
    </p:spTree>
    <p:extLst>
      <p:ext uri="{BB962C8B-B14F-4D97-AF65-F5344CB8AC3E}">
        <p14:creationId xmlns:p14="http://schemas.microsoft.com/office/powerpoint/2010/main" val="2438031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dirty="0"/>
              <a:t>Component Diagram Symbols</a:t>
            </a:r>
            <a:endParaRPr lang="en-US" b="1" dirty="0"/>
          </a:p>
        </p:txBody>
      </p:sp>
      <p:pic>
        <p:nvPicPr>
          <p:cNvPr id="7" name="Content Placeholder 6">
            <a:extLst>
              <a:ext uri="{FF2B5EF4-FFF2-40B4-BE49-F238E27FC236}">
                <a16:creationId xmlns:a16="http://schemas.microsoft.com/office/drawing/2014/main" id="{FD7D1820-E435-8895-02A7-2A726BF3B1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972" y="1309103"/>
            <a:ext cx="1901390" cy="859062"/>
          </a:xfrm>
        </p:spPr>
      </p:pic>
      <p:sp>
        <p:nvSpPr>
          <p:cNvPr id="6" name="TextBox 5">
            <a:extLst>
              <a:ext uri="{FF2B5EF4-FFF2-40B4-BE49-F238E27FC236}">
                <a16:creationId xmlns:a16="http://schemas.microsoft.com/office/drawing/2014/main" id="{EBF2B6DB-3A72-7ACD-5166-B07E24682ED8}"/>
              </a:ext>
            </a:extLst>
          </p:cNvPr>
          <p:cNvSpPr txBox="1"/>
          <p:nvPr/>
        </p:nvSpPr>
        <p:spPr>
          <a:xfrm>
            <a:off x="2488675" y="1415468"/>
            <a:ext cx="7418895" cy="646331"/>
          </a:xfrm>
          <a:prstGeom prst="rect">
            <a:avLst/>
          </a:prstGeom>
          <a:noFill/>
        </p:spPr>
        <p:txBody>
          <a:bodyPr wrap="square" rtlCol="0">
            <a:spAutoFit/>
          </a:bodyPr>
          <a:lstStyle/>
          <a:p>
            <a:r>
              <a:rPr lang="en-US"/>
              <a:t>Component represents a modular part of a system. A component defines its behavior in terms of provided and required interfaces.</a:t>
            </a:r>
            <a:endParaRPr lang="en-US" dirty="0"/>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pic>
        <p:nvPicPr>
          <p:cNvPr id="9" name="Picture 8">
            <a:extLst>
              <a:ext uri="{FF2B5EF4-FFF2-40B4-BE49-F238E27FC236}">
                <a16:creationId xmlns:a16="http://schemas.microsoft.com/office/drawing/2014/main" id="{D8C8F250-2DF9-7EED-805E-39DF21E92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465" y="2464717"/>
            <a:ext cx="1610626" cy="1095600"/>
          </a:xfrm>
          <a:prstGeom prst="rect">
            <a:avLst/>
          </a:prstGeom>
        </p:spPr>
      </p:pic>
      <p:sp>
        <p:nvSpPr>
          <p:cNvPr id="10" name="TextBox 9">
            <a:extLst>
              <a:ext uri="{FF2B5EF4-FFF2-40B4-BE49-F238E27FC236}">
                <a16:creationId xmlns:a16="http://schemas.microsoft.com/office/drawing/2014/main" id="{F82BBBDF-5EDF-2C04-371B-8A81700B922F}"/>
              </a:ext>
            </a:extLst>
          </p:cNvPr>
          <p:cNvSpPr txBox="1"/>
          <p:nvPr/>
        </p:nvSpPr>
        <p:spPr>
          <a:xfrm>
            <a:off x="2564091" y="2648426"/>
            <a:ext cx="6585164" cy="646331"/>
          </a:xfrm>
          <a:prstGeom prst="rect">
            <a:avLst/>
          </a:prstGeom>
          <a:noFill/>
        </p:spPr>
        <p:txBody>
          <a:bodyPr wrap="square" rtlCol="0">
            <a:spAutoFit/>
          </a:bodyPr>
          <a:lstStyle/>
          <a:p>
            <a:r>
              <a:rPr lang="en-US" dirty="0"/>
              <a:t>Package is used to group elements, and to provide a namespace for the grouped elements</a:t>
            </a:r>
          </a:p>
        </p:txBody>
      </p:sp>
      <p:pic>
        <p:nvPicPr>
          <p:cNvPr id="12" name="Picture 11">
            <a:extLst>
              <a:ext uri="{FF2B5EF4-FFF2-40B4-BE49-F238E27FC236}">
                <a16:creationId xmlns:a16="http://schemas.microsoft.com/office/drawing/2014/main" id="{578D4761-7481-337D-6F06-DCE9D8BAA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3219" y="3856869"/>
            <a:ext cx="1465456" cy="1020255"/>
          </a:xfrm>
          <a:prstGeom prst="rect">
            <a:avLst/>
          </a:prstGeom>
        </p:spPr>
      </p:pic>
      <p:sp>
        <p:nvSpPr>
          <p:cNvPr id="13" name="TextBox 12">
            <a:extLst>
              <a:ext uri="{FF2B5EF4-FFF2-40B4-BE49-F238E27FC236}">
                <a16:creationId xmlns:a16="http://schemas.microsoft.com/office/drawing/2014/main" id="{6C6EB6BF-38D7-F577-B0F9-5BCAEBBC970E}"/>
              </a:ext>
            </a:extLst>
          </p:cNvPr>
          <p:cNvSpPr txBox="1"/>
          <p:nvPr/>
        </p:nvSpPr>
        <p:spPr>
          <a:xfrm>
            <a:off x="2828041" y="4005136"/>
            <a:ext cx="5901180" cy="646331"/>
          </a:xfrm>
          <a:prstGeom prst="rect">
            <a:avLst/>
          </a:prstGeom>
          <a:noFill/>
        </p:spPr>
        <p:txBody>
          <a:bodyPr wrap="square" rtlCol="0">
            <a:spAutoFit/>
          </a:bodyPr>
          <a:lstStyle/>
          <a:p>
            <a:r>
              <a:rPr lang="en-US" dirty="0"/>
              <a:t>Package container is used to define UML elements such as classes, use cases, and components.</a:t>
            </a:r>
          </a:p>
        </p:txBody>
      </p:sp>
      <p:pic>
        <p:nvPicPr>
          <p:cNvPr id="15" name="Picture 14">
            <a:extLst>
              <a:ext uri="{FF2B5EF4-FFF2-40B4-BE49-F238E27FC236}">
                <a16:creationId xmlns:a16="http://schemas.microsoft.com/office/drawing/2014/main" id="{52F2028B-B135-A5B6-82F3-CBA0D9639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8690" y="5336166"/>
            <a:ext cx="1074513" cy="807790"/>
          </a:xfrm>
          <a:prstGeom prst="rect">
            <a:avLst/>
          </a:prstGeom>
        </p:spPr>
      </p:pic>
      <p:sp>
        <p:nvSpPr>
          <p:cNvPr id="16" name="TextBox 15">
            <a:extLst>
              <a:ext uri="{FF2B5EF4-FFF2-40B4-BE49-F238E27FC236}">
                <a16:creationId xmlns:a16="http://schemas.microsoft.com/office/drawing/2014/main" id="{B2D80369-DD06-56FB-ED56-C7CA569D18DA}"/>
              </a:ext>
            </a:extLst>
          </p:cNvPr>
          <p:cNvSpPr txBox="1"/>
          <p:nvPr/>
        </p:nvSpPr>
        <p:spPr>
          <a:xfrm>
            <a:off x="2906083" y="5336166"/>
            <a:ext cx="5901180" cy="923330"/>
          </a:xfrm>
          <a:prstGeom prst="rect">
            <a:avLst/>
          </a:prstGeom>
          <a:noFill/>
        </p:spPr>
        <p:txBody>
          <a:bodyPr wrap="square" rtlCol="0">
            <a:spAutoFit/>
          </a:bodyPr>
          <a:lstStyle/>
          <a:p>
            <a:r>
              <a:rPr lang="en-US" dirty="0"/>
              <a:t>Dependency relationship is a relationship in which one element, the client, uses or depends on another element, the supplier.</a:t>
            </a:r>
          </a:p>
        </p:txBody>
      </p:sp>
    </p:spTree>
    <p:extLst>
      <p:ext uri="{BB962C8B-B14F-4D97-AF65-F5344CB8AC3E}">
        <p14:creationId xmlns:p14="http://schemas.microsoft.com/office/powerpoint/2010/main" val="1655218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957605"/>
          </a:xfrm>
        </p:spPr>
        <p:txBody>
          <a:bodyPr/>
          <a:lstStyle/>
          <a:p>
            <a:r>
              <a:rPr lang="en-US" dirty="0"/>
              <a:t>Component Diagram Symbols</a:t>
            </a:r>
            <a:endParaRPr lang="en-US" b="1" dirty="0"/>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pic>
        <p:nvPicPr>
          <p:cNvPr id="11" name="Picture 10">
            <a:extLst>
              <a:ext uri="{FF2B5EF4-FFF2-40B4-BE49-F238E27FC236}">
                <a16:creationId xmlns:a16="http://schemas.microsoft.com/office/drawing/2014/main" id="{D16EDF75-2B6E-1CA2-DB0C-6DF5BD351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029" y="1276379"/>
            <a:ext cx="1036410" cy="868755"/>
          </a:xfrm>
          <a:prstGeom prst="rect">
            <a:avLst/>
          </a:prstGeom>
        </p:spPr>
      </p:pic>
      <p:sp>
        <p:nvSpPr>
          <p:cNvPr id="14" name="TextBox 13">
            <a:extLst>
              <a:ext uri="{FF2B5EF4-FFF2-40B4-BE49-F238E27FC236}">
                <a16:creationId xmlns:a16="http://schemas.microsoft.com/office/drawing/2014/main" id="{ED6DA533-92E3-D1F4-7A8B-668C61B7B095}"/>
              </a:ext>
            </a:extLst>
          </p:cNvPr>
          <p:cNvSpPr txBox="1"/>
          <p:nvPr/>
        </p:nvSpPr>
        <p:spPr>
          <a:xfrm>
            <a:off x="2281287" y="1387591"/>
            <a:ext cx="6867968" cy="646331"/>
          </a:xfrm>
          <a:prstGeom prst="rect">
            <a:avLst/>
          </a:prstGeom>
          <a:noFill/>
        </p:spPr>
        <p:txBody>
          <a:bodyPr wrap="square" rtlCol="0">
            <a:spAutoFit/>
          </a:bodyPr>
          <a:lstStyle/>
          <a:p>
            <a:r>
              <a:rPr lang="en-US" dirty="0"/>
              <a:t>Generalization is a relationship in which one model element (the child) is based on another model element (the parent). </a:t>
            </a:r>
          </a:p>
        </p:txBody>
      </p:sp>
      <p:pic>
        <p:nvPicPr>
          <p:cNvPr id="20" name="Picture 19">
            <a:extLst>
              <a:ext uri="{FF2B5EF4-FFF2-40B4-BE49-F238E27FC236}">
                <a16:creationId xmlns:a16="http://schemas.microsoft.com/office/drawing/2014/main" id="{99853412-B9E0-2465-082C-3709C1D77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26" y="2782669"/>
            <a:ext cx="1660259" cy="911785"/>
          </a:xfrm>
          <a:prstGeom prst="rect">
            <a:avLst/>
          </a:prstGeom>
        </p:spPr>
      </p:pic>
      <p:sp>
        <p:nvSpPr>
          <p:cNvPr id="21" name="TextBox 20">
            <a:extLst>
              <a:ext uri="{FF2B5EF4-FFF2-40B4-BE49-F238E27FC236}">
                <a16:creationId xmlns:a16="http://schemas.microsoft.com/office/drawing/2014/main" id="{116EB3A6-7458-4338-BA8E-460306BD8A6F}"/>
              </a:ext>
            </a:extLst>
          </p:cNvPr>
          <p:cNvSpPr txBox="1"/>
          <p:nvPr/>
        </p:nvSpPr>
        <p:spPr>
          <a:xfrm>
            <a:off x="2582944" y="2894029"/>
            <a:ext cx="6466788" cy="646331"/>
          </a:xfrm>
          <a:prstGeom prst="rect">
            <a:avLst/>
          </a:prstGeom>
          <a:noFill/>
        </p:spPr>
        <p:txBody>
          <a:bodyPr wrap="square" rtlCol="0">
            <a:spAutoFit/>
          </a:bodyPr>
          <a:lstStyle/>
          <a:p>
            <a:r>
              <a:rPr lang="en-US" dirty="0"/>
              <a:t>Constraint is an extension mechanism that enables you to refine the semantics of a UML model element.</a:t>
            </a:r>
          </a:p>
        </p:txBody>
      </p:sp>
      <p:pic>
        <p:nvPicPr>
          <p:cNvPr id="23" name="Picture 22">
            <a:extLst>
              <a:ext uri="{FF2B5EF4-FFF2-40B4-BE49-F238E27FC236}">
                <a16:creationId xmlns:a16="http://schemas.microsoft.com/office/drawing/2014/main" id="{A000E8F2-6783-9214-B811-C6C51AE43E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14" y="4273888"/>
            <a:ext cx="1594271" cy="895547"/>
          </a:xfrm>
          <a:prstGeom prst="rect">
            <a:avLst/>
          </a:prstGeom>
        </p:spPr>
      </p:pic>
      <p:sp>
        <p:nvSpPr>
          <p:cNvPr id="24" name="TextBox 23">
            <a:extLst>
              <a:ext uri="{FF2B5EF4-FFF2-40B4-BE49-F238E27FC236}">
                <a16:creationId xmlns:a16="http://schemas.microsoft.com/office/drawing/2014/main" id="{FC4EB353-C2A7-03A8-55EE-546854B608F0}"/>
              </a:ext>
            </a:extLst>
          </p:cNvPr>
          <p:cNvSpPr txBox="1"/>
          <p:nvPr/>
        </p:nvSpPr>
        <p:spPr>
          <a:xfrm>
            <a:off x="2724346" y="4229425"/>
            <a:ext cx="6249972" cy="369332"/>
          </a:xfrm>
          <a:prstGeom prst="rect">
            <a:avLst/>
          </a:prstGeom>
          <a:noFill/>
        </p:spPr>
        <p:txBody>
          <a:bodyPr wrap="square" rtlCol="0">
            <a:spAutoFit/>
          </a:bodyPr>
          <a:lstStyle/>
          <a:p>
            <a:r>
              <a:rPr lang="en-US" dirty="0"/>
              <a:t>Note contains comments or textual information</a:t>
            </a:r>
          </a:p>
        </p:txBody>
      </p:sp>
    </p:spTree>
    <p:extLst>
      <p:ext uri="{BB962C8B-B14F-4D97-AF65-F5344CB8AC3E}">
        <p14:creationId xmlns:p14="http://schemas.microsoft.com/office/powerpoint/2010/main" val="888973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dirty="0"/>
              <a:t>Component Diagram of HMS</a:t>
            </a:r>
            <a:endParaRPr lang="en-US" b="1" dirty="0"/>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pic>
        <p:nvPicPr>
          <p:cNvPr id="5" name="Picture 4">
            <a:extLst>
              <a:ext uri="{FF2B5EF4-FFF2-40B4-BE49-F238E27FC236}">
                <a16:creationId xmlns:a16="http://schemas.microsoft.com/office/drawing/2014/main" id="{49772604-DD80-4CEE-F20B-6BE3EA289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867" y="1229497"/>
            <a:ext cx="6737857" cy="5440312"/>
          </a:xfrm>
          <a:prstGeom prst="rect">
            <a:avLst/>
          </a:prstGeom>
        </p:spPr>
      </p:pic>
    </p:spTree>
    <p:extLst>
      <p:ext uri="{BB962C8B-B14F-4D97-AF65-F5344CB8AC3E}">
        <p14:creationId xmlns:p14="http://schemas.microsoft.com/office/powerpoint/2010/main" val="997625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dirty="0"/>
              <a:t>Component Diagram of Online Shopping</a:t>
            </a:r>
            <a:endParaRPr lang="en-US" b="1" dirty="0"/>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pic>
        <p:nvPicPr>
          <p:cNvPr id="6" name="Picture 5">
            <a:extLst>
              <a:ext uri="{FF2B5EF4-FFF2-40B4-BE49-F238E27FC236}">
                <a16:creationId xmlns:a16="http://schemas.microsoft.com/office/drawing/2014/main" id="{A0742A5E-ADE1-7D57-10F6-596735B61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6422" y="1187187"/>
            <a:ext cx="7254898" cy="5647950"/>
          </a:xfrm>
          <a:prstGeom prst="rect">
            <a:avLst/>
          </a:prstGeom>
        </p:spPr>
      </p:pic>
    </p:spTree>
    <p:extLst>
      <p:ext uri="{BB962C8B-B14F-4D97-AF65-F5344CB8AC3E}">
        <p14:creationId xmlns:p14="http://schemas.microsoft.com/office/powerpoint/2010/main" val="3449935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Behavioral Modelling</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01180" y="1225816"/>
            <a:ext cx="8987917" cy="4108817"/>
          </a:xfrm>
          <a:prstGeom prst="rect">
            <a:avLst/>
          </a:prstGeom>
          <a:noFill/>
        </p:spPr>
        <p:txBody>
          <a:bodyPr wrap="square" rtlCol="0">
            <a:spAutoFit/>
          </a:bodyPr>
          <a:lstStyle/>
          <a:p>
            <a:r>
              <a:rPr lang="en-US" dirty="0"/>
              <a:t>Behavioral model describes the interaction in the system. It represents the interaction among the structural diagrams. Behavioral modeling shows the dynamic nature of the system. They consist of the following:-</a:t>
            </a:r>
          </a:p>
          <a:p>
            <a:pPr marL="285750" indent="-285750">
              <a:lnSpc>
                <a:spcPct val="150000"/>
              </a:lnSpc>
              <a:buFont typeface="Wingdings" panose="05000000000000000000" pitchFamily="2" charset="2"/>
              <a:buChar char="Ø"/>
            </a:pPr>
            <a:r>
              <a:rPr lang="en-US" dirty="0"/>
              <a:t>State machine diagram</a:t>
            </a:r>
          </a:p>
          <a:p>
            <a:pPr marL="285750" indent="-285750">
              <a:lnSpc>
                <a:spcPct val="150000"/>
              </a:lnSpc>
              <a:buFont typeface="Wingdings" panose="05000000000000000000" pitchFamily="2" charset="2"/>
              <a:buChar char="Ø"/>
            </a:pPr>
            <a:r>
              <a:rPr lang="en-US" dirty="0"/>
              <a:t>Communication diagram</a:t>
            </a:r>
          </a:p>
          <a:p>
            <a:pPr marL="285750" indent="-285750">
              <a:lnSpc>
                <a:spcPct val="150000"/>
              </a:lnSpc>
              <a:buFont typeface="Wingdings" panose="05000000000000000000" pitchFamily="2" charset="2"/>
              <a:buChar char="Ø"/>
            </a:pPr>
            <a:r>
              <a:rPr lang="en-US" dirty="0"/>
              <a:t>Use Case diagram</a:t>
            </a:r>
          </a:p>
          <a:p>
            <a:pPr marL="285750" indent="-285750">
              <a:lnSpc>
                <a:spcPct val="150000"/>
              </a:lnSpc>
              <a:buFont typeface="Wingdings" panose="05000000000000000000" pitchFamily="2" charset="2"/>
              <a:buChar char="Ø"/>
            </a:pPr>
            <a:r>
              <a:rPr lang="en-US" dirty="0"/>
              <a:t>Interaction Overview diagram</a:t>
            </a:r>
          </a:p>
          <a:p>
            <a:pPr marL="285750" indent="-285750">
              <a:lnSpc>
                <a:spcPct val="150000"/>
              </a:lnSpc>
              <a:buFont typeface="Wingdings" panose="05000000000000000000" pitchFamily="2" charset="2"/>
              <a:buChar char="Ø"/>
            </a:pPr>
            <a:r>
              <a:rPr lang="en-US" dirty="0"/>
              <a:t>Sequence diagram</a:t>
            </a:r>
          </a:p>
          <a:p>
            <a:pPr marL="285750" indent="-285750">
              <a:lnSpc>
                <a:spcPct val="150000"/>
              </a:lnSpc>
              <a:buFont typeface="Wingdings" panose="05000000000000000000" pitchFamily="2" charset="2"/>
              <a:buChar char="Ø"/>
            </a:pPr>
            <a:r>
              <a:rPr lang="en-US" dirty="0"/>
              <a:t>Activity diagram</a:t>
            </a:r>
          </a:p>
          <a:p>
            <a:pPr marL="285750" indent="-285750">
              <a:lnSpc>
                <a:spcPct val="150000"/>
              </a:lnSpc>
              <a:buFont typeface="Wingdings" panose="05000000000000000000" pitchFamily="2" charset="2"/>
              <a:buChar char="Ø"/>
            </a:pPr>
            <a:r>
              <a:rPr lang="en-US" dirty="0"/>
              <a:t>Timing diagram</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2981245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Use Case Diagram</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01180" y="1225816"/>
            <a:ext cx="8987917" cy="2118978"/>
          </a:xfrm>
          <a:prstGeom prst="rect">
            <a:avLst/>
          </a:prstGeom>
          <a:noFill/>
        </p:spPr>
        <p:txBody>
          <a:bodyPr wrap="square" rtlCol="0">
            <a:spAutoFit/>
          </a:bodyPr>
          <a:lstStyle/>
          <a:p>
            <a:pPr>
              <a:lnSpc>
                <a:spcPct val="150000"/>
              </a:lnSpc>
            </a:pPr>
            <a:r>
              <a:rPr lang="en-US" dirty="0"/>
              <a:t>A use case diagram is used to represent the dynamic behavior of a system. It encapsulates the system's functionality by incorporating use cases, actors, and their relationships. It models the tasks, services, and functions required by a system/subsystem of an application. It depicts the high-level functionality of a system and also tells how the user handles a system.</a:t>
            </a:r>
          </a:p>
        </p:txBody>
      </p:sp>
    </p:spTree>
    <p:extLst>
      <p:ext uri="{BB962C8B-B14F-4D97-AF65-F5344CB8AC3E}">
        <p14:creationId xmlns:p14="http://schemas.microsoft.com/office/powerpoint/2010/main" val="489106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Purpose of Use Case Diagrams</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01180" y="1225816"/>
            <a:ext cx="8987917" cy="4611968"/>
          </a:xfrm>
          <a:prstGeom prst="rect">
            <a:avLst/>
          </a:prstGeom>
          <a:noFill/>
        </p:spPr>
        <p:txBody>
          <a:bodyPr wrap="square" rtlCol="0">
            <a:spAutoFit/>
          </a:bodyPr>
          <a:lstStyle/>
          <a:p>
            <a:pPr>
              <a:lnSpc>
                <a:spcPct val="150000"/>
              </a:lnSpc>
            </a:pPr>
            <a:r>
              <a:rPr lang="en-US" dirty="0"/>
              <a:t>The main purpose of a use case diagram is to portray the dynamic aspect of a system. It accumulates the system's requirement, which includes both internal as well as external influences. It invokes persons, use cases, and several things that invoke the actors and elements accountable for the implementation of use case diagrams. It represents how an entity from the external environment can interact with a part of the system.</a:t>
            </a:r>
          </a:p>
          <a:p>
            <a:pPr>
              <a:lnSpc>
                <a:spcPct val="150000"/>
              </a:lnSpc>
            </a:pPr>
            <a:r>
              <a:rPr lang="en-US" dirty="0"/>
              <a:t>Following are the purposes of a use case diagram given below:</a:t>
            </a:r>
          </a:p>
          <a:p>
            <a:pPr>
              <a:lnSpc>
                <a:spcPct val="150000"/>
              </a:lnSpc>
              <a:buFont typeface="+mj-lt"/>
              <a:buAutoNum type="arabicPeriod"/>
            </a:pPr>
            <a:r>
              <a:rPr lang="en-US" dirty="0"/>
              <a:t>It gathers the system's needs.</a:t>
            </a:r>
          </a:p>
          <a:p>
            <a:pPr>
              <a:lnSpc>
                <a:spcPct val="150000"/>
              </a:lnSpc>
              <a:buFont typeface="+mj-lt"/>
              <a:buAutoNum type="arabicPeriod"/>
            </a:pPr>
            <a:r>
              <a:rPr lang="en-US" dirty="0"/>
              <a:t>It depicts the external view of the system.</a:t>
            </a:r>
          </a:p>
          <a:p>
            <a:pPr>
              <a:lnSpc>
                <a:spcPct val="150000"/>
              </a:lnSpc>
              <a:buFont typeface="+mj-lt"/>
              <a:buAutoNum type="arabicPeriod"/>
            </a:pPr>
            <a:r>
              <a:rPr lang="en-US" dirty="0"/>
              <a:t>It recognizes the internal as well as external factors that influence the system.</a:t>
            </a:r>
          </a:p>
          <a:p>
            <a:pPr>
              <a:lnSpc>
                <a:spcPct val="150000"/>
              </a:lnSpc>
              <a:buFont typeface="+mj-lt"/>
              <a:buAutoNum type="arabicPeriod"/>
            </a:pPr>
            <a:r>
              <a:rPr lang="en-US" dirty="0"/>
              <a:t>It represents the interaction between the actors.</a:t>
            </a:r>
          </a:p>
        </p:txBody>
      </p:sp>
    </p:spTree>
    <p:extLst>
      <p:ext uri="{BB962C8B-B14F-4D97-AF65-F5344CB8AC3E}">
        <p14:creationId xmlns:p14="http://schemas.microsoft.com/office/powerpoint/2010/main" val="3226623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How to draw a Use Case diagram?</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55654" y="1131548"/>
            <a:ext cx="8987917" cy="4602222"/>
          </a:xfrm>
          <a:prstGeom prst="rect">
            <a:avLst/>
          </a:prstGeom>
          <a:noFill/>
        </p:spPr>
        <p:txBody>
          <a:bodyPr wrap="square" rtlCol="0">
            <a:spAutoFit/>
          </a:bodyPr>
          <a:lstStyle/>
          <a:p>
            <a:r>
              <a:rPr lang="en-US" sz="1600" dirty="0"/>
              <a:t>It is essential to analyze the whole system before starting with drawing a use case diagram, and then the system's functionalities are found. And once every single functionality is identified, they are then transformed into the use cases to be used in the use case diagram.</a:t>
            </a:r>
          </a:p>
          <a:p>
            <a:r>
              <a:rPr lang="en-US" sz="1600" dirty="0"/>
              <a:t>After that, we will enlist the actors that will interact with the system. The actors are the person or a thing that invokes the functionality of a system. It may be a system or a private entity, such that it requires an entity to be pertinent to the functionalities of the system to which it is going to interact.</a:t>
            </a:r>
          </a:p>
          <a:p>
            <a:r>
              <a:rPr lang="en-US" sz="1600" dirty="0"/>
              <a:t>Once both the actors and use cases are enlisted, the relation between the actor and use case/ system is inspected. It identifies the no of times an actor communicates with the system. Basically, an actor can interact multiple times with a use case or system at a particular instance of time.</a:t>
            </a:r>
          </a:p>
          <a:p>
            <a:r>
              <a:rPr lang="en-US" sz="1600" dirty="0"/>
              <a:t>Following are some rules that must be followed while drawing a use case diagram:</a:t>
            </a:r>
          </a:p>
          <a:p>
            <a:pPr>
              <a:buFont typeface="+mj-lt"/>
              <a:buAutoNum type="arabicPeriod"/>
            </a:pPr>
            <a:r>
              <a:rPr lang="en-US" sz="1600" dirty="0"/>
              <a:t>A pertinent and meaningful name should be assigned to the actor or a use case of a system.</a:t>
            </a:r>
          </a:p>
          <a:p>
            <a:pPr>
              <a:buFont typeface="+mj-lt"/>
              <a:buAutoNum type="arabicPeriod"/>
            </a:pPr>
            <a:r>
              <a:rPr lang="en-US" sz="1600" dirty="0"/>
              <a:t>The communication of an actor with a use case must be defined in an understandable way.</a:t>
            </a:r>
          </a:p>
          <a:p>
            <a:pPr>
              <a:buFont typeface="+mj-lt"/>
              <a:buAutoNum type="arabicPeriod"/>
            </a:pPr>
            <a:r>
              <a:rPr lang="en-US" sz="1600" dirty="0"/>
              <a:t>Specified notations to be used as and when required.</a:t>
            </a:r>
          </a:p>
          <a:p>
            <a:pPr>
              <a:buFont typeface="+mj-lt"/>
              <a:buAutoNum type="arabicPeriod"/>
            </a:pPr>
            <a:r>
              <a:rPr lang="en-US" sz="1600" dirty="0"/>
              <a:t>The most significant interactions should be represented among the multiple no of interactions between the use case and actors.</a:t>
            </a:r>
          </a:p>
          <a:p>
            <a:pPr>
              <a:lnSpc>
                <a:spcPct val="150000"/>
              </a:lnSpc>
            </a:pPr>
            <a:endParaRPr lang="en-US" sz="1600" dirty="0"/>
          </a:p>
        </p:txBody>
      </p:sp>
    </p:spTree>
    <p:extLst>
      <p:ext uri="{BB962C8B-B14F-4D97-AF65-F5344CB8AC3E}">
        <p14:creationId xmlns:p14="http://schemas.microsoft.com/office/powerpoint/2010/main" val="1580916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Use Case Diagram objects</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55654" y="1131548"/>
            <a:ext cx="8987917" cy="3494226"/>
          </a:xfrm>
          <a:prstGeom prst="rect">
            <a:avLst/>
          </a:prstGeom>
          <a:noFill/>
        </p:spPr>
        <p:txBody>
          <a:bodyPr wrap="square" rtlCol="0">
            <a:spAutoFit/>
          </a:bodyPr>
          <a:lstStyle/>
          <a:p>
            <a:pPr>
              <a:lnSpc>
                <a:spcPct val="250000"/>
              </a:lnSpc>
            </a:pPr>
            <a:r>
              <a:rPr lang="en-US" sz="1600" dirty="0"/>
              <a:t>Use case diagrams consist of 4 objects.</a:t>
            </a:r>
          </a:p>
          <a:p>
            <a:pPr>
              <a:lnSpc>
                <a:spcPct val="250000"/>
              </a:lnSpc>
              <a:buFont typeface="Arial" panose="020B0604020202020204" pitchFamily="34" charset="0"/>
              <a:buChar char="•"/>
            </a:pPr>
            <a:r>
              <a:rPr lang="en-US" sz="1600" dirty="0"/>
              <a:t>Actor</a:t>
            </a:r>
          </a:p>
          <a:p>
            <a:pPr>
              <a:lnSpc>
                <a:spcPct val="250000"/>
              </a:lnSpc>
              <a:buFont typeface="Arial" panose="020B0604020202020204" pitchFamily="34" charset="0"/>
              <a:buChar char="•"/>
            </a:pPr>
            <a:r>
              <a:rPr lang="en-US" sz="1600" dirty="0"/>
              <a:t>Use case</a:t>
            </a:r>
          </a:p>
          <a:p>
            <a:pPr>
              <a:lnSpc>
                <a:spcPct val="250000"/>
              </a:lnSpc>
              <a:buFont typeface="Arial" panose="020B0604020202020204" pitchFamily="34" charset="0"/>
              <a:buChar char="•"/>
            </a:pPr>
            <a:r>
              <a:rPr lang="en-US" sz="1600" dirty="0"/>
              <a:t>System</a:t>
            </a:r>
          </a:p>
          <a:p>
            <a:pPr>
              <a:lnSpc>
                <a:spcPct val="250000"/>
              </a:lnSpc>
              <a:buFont typeface="Arial" panose="020B0604020202020204" pitchFamily="34" charset="0"/>
              <a:buChar char="•"/>
            </a:pPr>
            <a:r>
              <a:rPr lang="en-US" sz="1600" dirty="0"/>
              <a:t>Package</a:t>
            </a:r>
          </a:p>
          <a:p>
            <a:pPr>
              <a:lnSpc>
                <a:spcPct val="150000"/>
              </a:lnSpc>
            </a:pPr>
            <a:endParaRPr lang="en-US" sz="1600" dirty="0"/>
          </a:p>
        </p:txBody>
      </p:sp>
    </p:spTree>
    <p:extLst>
      <p:ext uri="{BB962C8B-B14F-4D97-AF65-F5344CB8AC3E}">
        <p14:creationId xmlns:p14="http://schemas.microsoft.com/office/powerpoint/2010/main" val="2099028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p:txBody>
          <a:bodyPr/>
          <a:lstStyle/>
          <a:p>
            <a:r>
              <a:rPr lang="en-US" dirty="0"/>
              <a:t>Object Oriented Development Life Cycle</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p:txBody>
          <a:bodyPr/>
          <a:lstStyle/>
          <a:p>
            <a:pPr>
              <a:buFont typeface="+mj-lt"/>
              <a:buAutoNum type="arabicPeriod"/>
            </a:pPr>
            <a:r>
              <a:rPr lang="en-US" dirty="0"/>
              <a:t>System Design -System Design is the next development stage where the overall architecture of the desired system is decided. The system is organized as a set of sub systems interacting with each other. While designing the system as a set of interacting subsystems, the analyst takes care of specifications as observed in system analysis as well as what is required out of the new system by the end user. As the basic philosophy of Object-Oriented method of system analysis is to perceive the system as a set of interacting objects, a bigger system may also be seen as a set of interacting smaller subsystems that in turn are composed of a set of interacting objects. While designing the system, the stress lies on the objects comprising the system and not on the processes being carried out in the system as in the case of traditional Waterfall Model where the processes form the important part of the system.</a:t>
            </a:r>
          </a:p>
        </p:txBody>
      </p:sp>
    </p:spTree>
    <p:extLst>
      <p:ext uri="{BB962C8B-B14F-4D97-AF65-F5344CB8AC3E}">
        <p14:creationId xmlns:p14="http://schemas.microsoft.com/office/powerpoint/2010/main" val="829469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Use Case Diagram objects</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55654" y="1131548"/>
            <a:ext cx="8987917" cy="2878673"/>
          </a:xfrm>
          <a:prstGeom prst="rect">
            <a:avLst/>
          </a:prstGeom>
          <a:noFill/>
        </p:spPr>
        <p:txBody>
          <a:bodyPr wrap="square" rtlCol="0">
            <a:spAutoFit/>
          </a:bodyPr>
          <a:lstStyle/>
          <a:p>
            <a:pPr>
              <a:lnSpc>
                <a:spcPct val="250000"/>
              </a:lnSpc>
            </a:pPr>
            <a:r>
              <a:rPr lang="en-US" sz="1600" dirty="0"/>
              <a:t>Use case diagrams consist of 4 objects.</a:t>
            </a:r>
          </a:p>
          <a:p>
            <a:pPr>
              <a:lnSpc>
                <a:spcPct val="250000"/>
              </a:lnSpc>
              <a:buFont typeface="Arial" panose="020B0604020202020204" pitchFamily="34" charset="0"/>
              <a:buChar char="•"/>
            </a:pPr>
            <a:r>
              <a:rPr lang="en-US" sz="1600" dirty="0"/>
              <a:t>Actor-Actor in a use case diagram is </a:t>
            </a:r>
            <a:r>
              <a:rPr lang="en-US" sz="1600" b="1" dirty="0"/>
              <a:t>any entity that performs a role</a:t>
            </a:r>
            <a:r>
              <a:rPr lang="en-US" sz="1600" dirty="0"/>
              <a:t> in one given system. This could be a person, organization or an external system and usually drawn like skeleton shown below.</a:t>
            </a:r>
          </a:p>
          <a:p>
            <a:pPr>
              <a:lnSpc>
                <a:spcPct val="150000"/>
              </a:lnSpc>
            </a:pPr>
            <a:endParaRPr lang="en-US" sz="1600" dirty="0"/>
          </a:p>
        </p:txBody>
      </p:sp>
      <p:pic>
        <p:nvPicPr>
          <p:cNvPr id="6" name="Picture 5">
            <a:extLst>
              <a:ext uri="{FF2B5EF4-FFF2-40B4-BE49-F238E27FC236}">
                <a16:creationId xmlns:a16="http://schemas.microsoft.com/office/drawing/2014/main" id="{E6B24470-58F4-2582-8C40-31F6FD57E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985" y="3752165"/>
            <a:ext cx="1196444" cy="1661304"/>
          </a:xfrm>
          <a:prstGeom prst="rect">
            <a:avLst/>
          </a:prstGeom>
        </p:spPr>
      </p:pic>
    </p:spTree>
    <p:extLst>
      <p:ext uri="{BB962C8B-B14F-4D97-AF65-F5344CB8AC3E}">
        <p14:creationId xmlns:p14="http://schemas.microsoft.com/office/powerpoint/2010/main" val="2711660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Use Case Diagram objects</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55654" y="1131548"/>
            <a:ext cx="8987917" cy="41097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dirty="0"/>
              <a:t>Use</a:t>
            </a:r>
            <a:r>
              <a:rPr lang="en-US" sz="1600" dirty="0"/>
              <a:t> </a:t>
            </a:r>
            <a:r>
              <a:rPr lang="en-US" sz="1600" b="1" dirty="0"/>
              <a:t>case</a:t>
            </a:r>
            <a:r>
              <a:rPr lang="en-US" sz="1600" dirty="0"/>
              <a:t>-A use case </a:t>
            </a:r>
            <a:r>
              <a:rPr lang="en-US" sz="1600" b="1" dirty="0"/>
              <a:t>represents a function or an action within the system</a:t>
            </a:r>
            <a:r>
              <a:rPr lang="en-US" sz="1600" dirty="0"/>
              <a:t>. It’s drawn as an oval and named with the function.</a:t>
            </a:r>
          </a:p>
          <a:p>
            <a:pPr>
              <a:lnSpc>
                <a:spcPct val="150000"/>
              </a:lnSpc>
            </a:pPr>
            <a:endParaRPr lang="en-US" sz="1600" dirty="0"/>
          </a:p>
          <a:p>
            <a:pPr>
              <a:lnSpc>
                <a:spcPct val="150000"/>
              </a:lnSpc>
            </a:pPr>
            <a:endParaRPr lang="en-US" sz="1600" dirty="0"/>
          </a:p>
          <a:p>
            <a:pPr marL="285750" indent="-285750">
              <a:lnSpc>
                <a:spcPct val="150000"/>
              </a:lnSpc>
              <a:buFont typeface="Arial" panose="020B0604020202020204" pitchFamily="34" charset="0"/>
              <a:buChar char="•"/>
            </a:pPr>
            <a:r>
              <a:rPr lang="en-US" sz="1600" b="1" dirty="0"/>
              <a:t>System-</a:t>
            </a:r>
            <a:r>
              <a:rPr lang="en-US" sz="1600" dirty="0"/>
              <a:t>The system is used to </a:t>
            </a:r>
            <a:r>
              <a:rPr lang="en-US" sz="1600" b="1" dirty="0"/>
              <a:t>define the scope of the use case</a:t>
            </a:r>
            <a:r>
              <a:rPr lang="en-US" sz="1600" dirty="0"/>
              <a:t> and drawn as a rectangle. This an optional element but useful when you’re visualizing large systems. For example, you can create all the use cases and then use the system object to define the scope covered by your project. Or you can even use it to show the different areas covered in different releases.</a:t>
            </a:r>
            <a:endParaRPr lang="en-US" sz="1600" b="1" dirty="0"/>
          </a:p>
          <a:p>
            <a:pPr>
              <a:lnSpc>
                <a:spcPct val="150000"/>
              </a:lnSpc>
            </a:pPr>
            <a:endParaRPr lang="en-US" sz="1600" dirty="0"/>
          </a:p>
          <a:p>
            <a:pPr>
              <a:lnSpc>
                <a:spcPct val="150000"/>
              </a:lnSpc>
            </a:pPr>
            <a:endParaRPr lang="en-US" sz="1600" dirty="0"/>
          </a:p>
        </p:txBody>
      </p:sp>
      <p:pic>
        <p:nvPicPr>
          <p:cNvPr id="6" name="Picture 5">
            <a:extLst>
              <a:ext uri="{FF2B5EF4-FFF2-40B4-BE49-F238E27FC236}">
                <a16:creationId xmlns:a16="http://schemas.microsoft.com/office/drawing/2014/main" id="{BE4DE8CB-3ADF-0C84-A1F7-1EF39C9774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2260" y="1524340"/>
            <a:ext cx="1460957" cy="954633"/>
          </a:xfrm>
          <a:prstGeom prst="rect">
            <a:avLst/>
          </a:prstGeom>
        </p:spPr>
      </p:pic>
      <p:pic>
        <p:nvPicPr>
          <p:cNvPr id="8" name="Picture 7">
            <a:extLst>
              <a:ext uri="{FF2B5EF4-FFF2-40B4-BE49-F238E27FC236}">
                <a16:creationId xmlns:a16="http://schemas.microsoft.com/office/drawing/2014/main" id="{2653915D-84F1-91B7-EFB0-41742E6FD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6773" y="4507188"/>
            <a:ext cx="1196444" cy="1684166"/>
          </a:xfrm>
          <a:prstGeom prst="rect">
            <a:avLst/>
          </a:prstGeom>
        </p:spPr>
      </p:pic>
    </p:spTree>
    <p:extLst>
      <p:ext uri="{BB962C8B-B14F-4D97-AF65-F5344CB8AC3E}">
        <p14:creationId xmlns:p14="http://schemas.microsoft.com/office/powerpoint/2010/main" val="2876716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Use Case Diagram objects</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55654" y="1131548"/>
            <a:ext cx="8987917" cy="2263120"/>
          </a:xfrm>
          <a:prstGeom prst="rect">
            <a:avLst/>
          </a:prstGeom>
          <a:noFill/>
        </p:spPr>
        <p:txBody>
          <a:bodyPr wrap="square" rtlCol="0">
            <a:spAutoFit/>
          </a:bodyPr>
          <a:lstStyle/>
          <a:p>
            <a:pPr>
              <a:lnSpc>
                <a:spcPct val="150000"/>
              </a:lnSpc>
              <a:buFont typeface="Arial" panose="020B0604020202020204" pitchFamily="34" charset="0"/>
              <a:buChar char="•"/>
            </a:pPr>
            <a:r>
              <a:rPr lang="en-US" sz="1600" b="1" dirty="0"/>
              <a:t>Package-</a:t>
            </a:r>
            <a:r>
              <a:rPr lang="en-US" sz="1600" dirty="0"/>
              <a:t>The package is another optional element that is extremely useful in complex diagrams. Similar to class diagrams, packages are </a:t>
            </a:r>
            <a:r>
              <a:rPr lang="en-US" sz="1600" b="1" dirty="0"/>
              <a:t>used to group together use cases</a:t>
            </a:r>
            <a:r>
              <a:rPr lang="en-US" sz="1600" dirty="0"/>
              <a:t>. They are drawn like the image shown below.</a:t>
            </a:r>
          </a:p>
          <a:p>
            <a:pPr>
              <a:lnSpc>
                <a:spcPct val="150000"/>
              </a:lnSpc>
            </a:pPr>
            <a:endParaRPr lang="en-US" sz="1600" dirty="0"/>
          </a:p>
          <a:p>
            <a:pPr>
              <a:lnSpc>
                <a:spcPct val="150000"/>
              </a:lnSpc>
            </a:pPr>
            <a:endParaRPr lang="en-US" sz="1600" dirty="0"/>
          </a:p>
          <a:p>
            <a:pPr>
              <a:lnSpc>
                <a:spcPct val="150000"/>
              </a:lnSpc>
            </a:pPr>
            <a:endParaRPr lang="en-US" sz="1600" dirty="0"/>
          </a:p>
        </p:txBody>
      </p:sp>
      <p:pic>
        <p:nvPicPr>
          <p:cNvPr id="6" name="Picture 5">
            <a:extLst>
              <a:ext uri="{FF2B5EF4-FFF2-40B4-BE49-F238E27FC236}">
                <a16:creationId xmlns:a16="http://schemas.microsoft.com/office/drawing/2014/main" id="{2108B139-5A67-AD7A-F6D2-F2F97E9BA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465" y="1849090"/>
            <a:ext cx="1805544" cy="1447689"/>
          </a:xfrm>
          <a:prstGeom prst="rect">
            <a:avLst/>
          </a:prstGeom>
        </p:spPr>
      </p:pic>
    </p:spTree>
    <p:extLst>
      <p:ext uri="{BB962C8B-B14F-4D97-AF65-F5344CB8AC3E}">
        <p14:creationId xmlns:p14="http://schemas.microsoft.com/office/powerpoint/2010/main" val="2573799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Example of a Use Case Diagram</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55654" y="1131548"/>
            <a:ext cx="8987917" cy="2878673"/>
          </a:xfrm>
          <a:prstGeom prst="rect">
            <a:avLst/>
          </a:prstGeom>
          <a:noFill/>
        </p:spPr>
        <p:txBody>
          <a:bodyPr wrap="square" rtlCol="0">
            <a:spAutoFit/>
          </a:bodyPr>
          <a:lstStyle/>
          <a:p>
            <a:r>
              <a:rPr lang="en-US" sz="1600" dirty="0"/>
              <a:t>A use case diagram depicting the Online Shopping website is given below.</a:t>
            </a:r>
          </a:p>
          <a:p>
            <a:r>
              <a:rPr lang="en-US" sz="1600" dirty="0"/>
              <a:t>Here the Web Customer actor makes use of any online shopping website to purchase online. The top-level uses are as follows; View Items, Make Purchase, Checkout, Client Register. The </a:t>
            </a:r>
            <a:r>
              <a:rPr lang="en-US" sz="1600" b="1" dirty="0"/>
              <a:t>View Items</a:t>
            </a:r>
            <a:r>
              <a:rPr lang="en-US" sz="1600" dirty="0"/>
              <a:t> use case is utilized by the customer who searches and view products. The </a:t>
            </a:r>
            <a:r>
              <a:rPr lang="en-US" sz="1600" b="1" dirty="0"/>
              <a:t>Client Register</a:t>
            </a:r>
            <a:r>
              <a:rPr lang="en-US" sz="1600" dirty="0"/>
              <a:t> use case allows the customer to register itself with the website for availing gift vouchers, coupons, or getting a private sale invitation. It is to be noted that the </a:t>
            </a:r>
            <a:r>
              <a:rPr lang="en-US" sz="1600" b="1" dirty="0"/>
              <a:t>Checkout</a:t>
            </a:r>
            <a:r>
              <a:rPr lang="en-US" sz="1600" dirty="0"/>
              <a:t> is an included use case, which is part of </a:t>
            </a:r>
            <a:r>
              <a:rPr lang="en-US" sz="1600" b="1" dirty="0"/>
              <a:t>Making Purchase,</a:t>
            </a:r>
            <a:r>
              <a:rPr lang="en-US" sz="1600" dirty="0"/>
              <a:t> and it is not available by itself.</a:t>
            </a:r>
          </a:p>
          <a:p>
            <a:pPr>
              <a:lnSpc>
                <a:spcPct val="150000"/>
              </a:lnSpc>
            </a:pPr>
            <a:endParaRPr lang="en-US" sz="1600" dirty="0"/>
          </a:p>
          <a:p>
            <a:pPr>
              <a:lnSpc>
                <a:spcPct val="150000"/>
              </a:lnSpc>
            </a:pPr>
            <a:endParaRPr lang="en-US" sz="1600" dirty="0"/>
          </a:p>
          <a:p>
            <a:pPr>
              <a:lnSpc>
                <a:spcPct val="150000"/>
              </a:lnSpc>
            </a:pPr>
            <a:endParaRPr lang="en-US" sz="1600" dirty="0"/>
          </a:p>
        </p:txBody>
      </p:sp>
      <p:pic>
        <p:nvPicPr>
          <p:cNvPr id="7" name="Picture 6">
            <a:extLst>
              <a:ext uri="{FF2B5EF4-FFF2-40B4-BE49-F238E27FC236}">
                <a16:creationId xmlns:a16="http://schemas.microsoft.com/office/drawing/2014/main" id="{90BB1A3B-D4F2-949B-DB43-F92613DE2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919" y="2895257"/>
            <a:ext cx="5913632" cy="3962743"/>
          </a:xfrm>
          <a:prstGeom prst="rect">
            <a:avLst/>
          </a:prstGeom>
        </p:spPr>
      </p:pic>
    </p:spTree>
    <p:extLst>
      <p:ext uri="{BB962C8B-B14F-4D97-AF65-F5344CB8AC3E}">
        <p14:creationId xmlns:p14="http://schemas.microsoft.com/office/powerpoint/2010/main" val="3049614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Example of a Use Case Diagram Conti….</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55654" y="1131548"/>
            <a:ext cx="8987917" cy="2263120"/>
          </a:xfrm>
          <a:prstGeom prst="rect">
            <a:avLst/>
          </a:prstGeom>
          <a:noFill/>
        </p:spPr>
        <p:txBody>
          <a:bodyPr wrap="square" rtlCol="0">
            <a:spAutoFit/>
          </a:bodyPr>
          <a:lstStyle/>
          <a:p>
            <a:pPr>
              <a:lnSpc>
                <a:spcPct val="150000"/>
              </a:lnSpc>
            </a:pPr>
            <a:r>
              <a:rPr lang="en-US" sz="1600"/>
              <a:t>The </a:t>
            </a:r>
            <a:r>
              <a:rPr lang="en-US" sz="1600" b="1"/>
              <a:t>View Items</a:t>
            </a:r>
            <a:r>
              <a:rPr lang="en-US" sz="1600"/>
              <a:t> is further extended by several use cases such as; Search Items, Browse Items, View Recommended Items, Add to Shopping Cart, Add to Wish list. All of these extended use cases provide some functions to customers, which allows them to search for an item. The View Items is further extended by several use cases such as; Search Items, Browse Items, View Recommended Items, Add to Shopping Cart, Add to Wish list. All of these extended use cases provide some functions to customers, which allows them to search for an item</a:t>
            </a:r>
            <a:endParaRPr lang="en-US" sz="1600" dirty="0"/>
          </a:p>
        </p:txBody>
      </p:sp>
    </p:spTree>
    <p:extLst>
      <p:ext uri="{BB962C8B-B14F-4D97-AF65-F5344CB8AC3E}">
        <p14:creationId xmlns:p14="http://schemas.microsoft.com/office/powerpoint/2010/main" val="1899436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9621" y="429987"/>
            <a:ext cx="10309892" cy="540868"/>
          </a:xfrm>
        </p:spPr>
        <p:txBody>
          <a:bodyPr>
            <a:normAutofit fontScale="90000"/>
          </a:bodyPr>
          <a:lstStyle/>
          <a:p>
            <a:r>
              <a:rPr lang="en-US" b="1" dirty="0"/>
              <a:t>Activity Diagram</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4" name="TextBox 3">
            <a:extLst>
              <a:ext uri="{FF2B5EF4-FFF2-40B4-BE49-F238E27FC236}">
                <a16:creationId xmlns:a16="http://schemas.microsoft.com/office/drawing/2014/main" id="{C759949D-D599-6B74-1FB7-03A1C99A3BA4}"/>
              </a:ext>
            </a:extLst>
          </p:cNvPr>
          <p:cNvSpPr txBox="1"/>
          <p:nvPr/>
        </p:nvSpPr>
        <p:spPr>
          <a:xfrm>
            <a:off x="455654" y="1131548"/>
            <a:ext cx="8987917" cy="1893788"/>
          </a:xfrm>
          <a:prstGeom prst="rect">
            <a:avLst/>
          </a:prstGeom>
          <a:noFill/>
        </p:spPr>
        <p:txBody>
          <a:bodyPr wrap="square" rtlCol="0">
            <a:spAutoFit/>
          </a:bodyPr>
          <a:lstStyle/>
          <a:p>
            <a:pPr>
              <a:lnSpc>
                <a:spcPct val="150000"/>
              </a:lnSpc>
            </a:pPr>
            <a:r>
              <a:rPr lang="en-US" sz="1600" dirty="0"/>
              <a:t>An activity diagram visually presents a series of actions or flow of control in a system similar to a flowchart or a data flow diagram. Activity diagrams are often used in business process modeling. They can also describe the steps in a use case diagram. Activities modeled can be sequential and concurrent. In both cases an activity diagram will have a beginning (an initial state) and an end (a final state). </a:t>
            </a:r>
          </a:p>
        </p:txBody>
      </p:sp>
    </p:spTree>
    <p:extLst>
      <p:ext uri="{BB962C8B-B14F-4D97-AF65-F5344CB8AC3E}">
        <p14:creationId xmlns:p14="http://schemas.microsoft.com/office/powerpoint/2010/main" val="2853129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4641" y="250878"/>
            <a:ext cx="10309892" cy="540868"/>
          </a:xfrm>
        </p:spPr>
        <p:txBody>
          <a:bodyPr>
            <a:normAutofit fontScale="90000"/>
          </a:bodyPr>
          <a:lstStyle/>
          <a:p>
            <a:r>
              <a:rPr lang="en-US" b="1" dirty="0"/>
              <a:t>Notation of an Activity diagram</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9" name="Rectangle 5">
            <a:extLst>
              <a:ext uri="{FF2B5EF4-FFF2-40B4-BE49-F238E27FC236}">
                <a16:creationId xmlns:a16="http://schemas.microsoft.com/office/drawing/2014/main" id="{AB5C11AF-D669-8C8A-615B-F84921F884A9}"/>
              </a:ext>
            </a:extLst>
          </p:cNvPr>
          <p:cNvSpPr>
            <a:spLocks noChangeArrowheads="1"/>
          </p:cNvSpPr>
          <p:nvPr/>
        </p:nvSpPr>
        <p:spPr bwMode="auto">
          <a:xfrm>
            <a:off x="499621" y="897703"/>
            <a:ext cx="9212778" cy="1980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Activity diagram constitutes following notations: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Initial State:</a:t>
            </a:r>
            <a:r>
              <a:rPr kumimoji="0" lang="en-US" altLang="en-US" sz="1800" b="0" i="0" u="none" strike="noStrike" cap="none" normalizeH="0" baseline="0" dirty="0">
                <a:ln>
                  <a:noFill/>
                </a:ln>
                <a:solidFill>
                  <a:schemeClr val="tx1"/>
                </a:solidFill>
                <a:effectLst/>
                <a:latin typeface="Arial" panose="020B0604020202020204" pitchFamily="34" charset="0"/>
              </a:rPr>
              <a:t> It depicts the initial stage or beginning of the set of actions.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Final State:</a:t>
            </a:r>
            <a:r>
              <a:rPr kumimoji="0" lang="en-US" altLang="en-US" sz="1800" b="0" i="0" u="none" strike="noStrike" cap="none" normalizeH="0" baseline="0" dirty="0">
                <a:ln>
                  <a:noFill/>
                </a:ln>
                <a:solidFill>
                  <a:schemeClr val="tx1"/>
                </a:solidFill>
                <a:effectLst/>
                <a:latin typeface="Arial" panose="020B0604020202020204" pitchFamily="34" charset="0"/>
              </a:rPr>
              <a:t> It is the stage where all the control flows and object flows end.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Decision Box:</a:t>
            </a:r>
            <a:r>
              <a:rPr kumimoji="0" lang="en-US" altLang="en-US" sz="1800" b="0" i="0" u="none" strike="noStrike" cap="none" normalizeH="0" baseline="0" dirty="0">
                <a:ln>
                  <a:noFill/>
                </a:ln>
                <a:solidFill>
                  <a:schemeClr val="tx1"/>
                </a:solidFill>
                <a:effectLst/>
                <a:latin typeface="Arial" panose="020B0604020202020204" pitchFamily="34" charset="0"/>
              </a:rPr>
              <a:t> It makes sure that the control flow or object flow will follow only one path.</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Action Box:</a:t>
            </a:r>
            <a:r>
              <a:rPr kumimoji="0" lang="en-US" altLang="en-US" sz="1800" b="0" i="0" u="none" strike="noStrike" cap="none" normalizeH="0" baseline="0" dirty="0">
                <a:ln>
                  <a:noFill/>
                </a:ln>
                <a:solidFill>
                  <a:schemeClr val="tx1"/>
                </a:solidFill>
                <a:effectLst/>
                <a:latin typeface="Arial" panose="020B0604020202020204" pitchFamily="34" charset="0"/>
              </a:rPr>
              <a:t> It represents the set of actions that are to be performed.</a:t>
            </a:r>
          </a:p>
        </p:txBody>
      </p:sp>
      <p:pic>
        <p:nvPicPr>
          <p:cNvPr id="11" name="Picture 10">
            <a:extLst>
              <a:ext uri="{FF2B5EF4-FFF2-40B4-BE49-F238E27FC236}">
                <a16:creationId xmlns:a16="http://schemas.microsoft.com/office/drawing/2014/main" id="{FA4F2731-3DF0-B3C5-76BD-A7856B81D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9560" y="3380433"/>
            <a:ext cx="1909195" cy="3082315"/>
          </a:xfrm>
          <a:prstGeom prst="rect">
            <a:avLst/>
          </a:prstGeom>
        </p:spPr>
      </p:pic>
    </p:spTree>
    <p:extLst>
      <p:ext uri="{BB962C8B-B14F-4D97-AF65-F5344CB8AC3E}">
        <p14:creationId xmlns:p14="http://schemas.microsoft.com/office/powerpoint/2010/main" val="564887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4641" y="250878"/>
            <a:ext cx="10309892" cy="540868"/>
          </a:xfrm>
        </p:spPr>
        <p:txBody>
          <a:bodyPr>
            <a:normAutofit fontScale="90000"/>
          </a:bodyPr>
          <a:lstStyle/>
          <a:p>
            <a:r>
              <a:rPr lang="en-US" b="1" dirty="0"/>
              <a:t>How to draw an Activity Diagram?</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9" name="Rectangle 5">
            <a:extLst>
              <a:ext uri="{FF2B5EF4-FFF2-40B4-BE49-F238E27FC236}">
                <a16:creationId xmlns:a16="http://schemas.microsoft.com/office/drawing/2014/main" id="{AB5C11AF-D669-8C8A-615B-F84921F884A9}"/>
              </a:ext>
            </a:extLst>
          </p:cNvPr>
          <p:cNvSpPr>
            <a:spLocks noChangeArrowheads="1"/>
          </p:cNvSpPr>
          <p:nvPr/>
        </p:nvSpPr>
        <p:spPr bwMode="auto">
          <a:xfrm>
            <a:off x="749972" y="1312359"/>
            <a:ext cx="937441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An activity diagram is a flowchart of activities, as it represents the workflow among various activities. They are identical to the flowcharts, but they themself are not exactly the flowchart. In other words, it can be said that an activity diagram is an enhancement of the flowchart, which encompasses several unique skills.</a:t>
            </a:r>
          </a:p>
          <a:p>
            <a:r>
              <a:rPr lang="en-US" dirty="0"/>
              <a:t>Since it incorporates </a:t>
            </a:r>
            <a:r>
              <a:rPr lang="en-US" dirty="0" err="1"/>
              <a:t>swimlanes</a:t>
            </a:r>
            <a:r>
              <a:rPr lang="en-US" dirty="0"/>
              <a:t>, branching, parallel flows, join nodes, control nodes, and forks, it supports exception handling. A system must be explored as a whole before drawing an activity diagram to provide a clearer view of the user. All of the activities are explored after they are properly analyzed for finding out the constraints applied to the activities. Each and every activity, condition, and association must be recognized.</a:t>
            </a:r>
          </a:p>
          <a:p>
            <a:r>
              <a:rPr lang="en-US" dirty="0"/>
              <a:t>After gathering all the essential information, an abstract or a prototype is built, which is then transformed into the actual diagram.</a:t>
            </a:r>
          </a:p>
          <a:p>
            <a:r>
              <a:rPr lang="en-US" dirty="0"/>
              <a:t>Following are the rules that are to be followed for drawing an activity diagram:</a:t>
            </a:r>
          </a:p>
          <a:p>
            <a:pPr>
              <a:buFont typeface="+mj-lt"/>
              <a:buAutoNum type="arabicPeriod"/>
            </a:pPr>
            <a:r>
              <a:rPr lang="en-US" dirty="0"/>
              <a:t>A meaningful name should be given to each and every activity.</a:t>
            </a:r>
          </a:p>
          <a:p>
            <a:pPr>
              <a:buFont typeface="+mj-lt"/>
              <a:buAutoNum type="arabicPeriod"/>
            </a:pPr>
            <a:r>
              <a:rPr lang="en-US" dirty="0"/>
              <a:t>Identify all of the constraints.</a:t>
            </a:r>
          </a:p>
          <a:p>
            <a:pPr>
              <a:buFont typeface="+mj-lt"/>
              <a:buAutoNum type="arabicPeriod"/>
            </a:pPr>
            <a:r>
              <a:rPr lang="en-US" dirty="0"/>
              <a:t>Acknowledge the activity associations.</a:t>
            </a:r>
          </a:p>
        </p:txBody>
      </p:sp>
    </p:spTree>
    <p:extLst>
      <p:ext uri="{BB962C8B-B14F-4D97-AF65-F5344CB8AC3E}">
        <p14:creationId xmlns:p14="http://schemas.microsoft.com/office/powerpoint/2010/main" val="35274847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4641" y="250878"/>
            <a:ext cx="10309892" cy="540868"/>
          </a:xfrm>
        </p:spPr>
        <p:txBody>
          <a:bodyPr>
            <a:normAutofit fontScale="90000"/>
          </a:bodyPr>
          <a:lstStyle/>
          <a:p>
            <a:r>
              <a:rPr lang="en-US" b="1" dirty="0"/>
              <a:t>Example of an Activity Diagram</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9" name="Rectangle 5">
            <a:extLst>
              <a:ext uri="{FF2B5EF4-FFF2-40B4-BE49-F238E27FC236}">
                <a16:creationId xmlns:a16="http://schemas.microsoft.com/office/drawing/2014/main" id="{AB5C11AF-D669-8C8A-615B-F84921F884A9}"/>
              </a:ext>
            </a:extLst>
          </p:cNvPr>
          <p:cNvSpPr>
            <a:spLocks noChangeArrowheads="1"/>
          </p:cNvSpPr>
          <p:nvPr/>
        </p:nvSpPr>
        <p:spPr bwMode="auto">
          <a:xfrm>
            <a:off x="473675" y="937444"/>
            <a:ext cx="937441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An example of an activity diagram showing the business flow activity of order processing is given below.</a:t>
            </a:r>
          </a:p>
          <a:p>
            <a:r>
              <a:rPr lang="en-US" dirty="0"/>
              <a:t>Here the input parameter is the Requested order, and once the order is accepted, all of the required information is then filled, payment is also accepted, and then the order is shipped. It permits order shipment before an invoice is sent or payment is completed.</a:t>
            </a:r>
          </a:p>
          <a:p>
            <a:endParaRPr lang="en-US" dirty="0"/>
          </a:p>
        </p:txBody>
      </p:sp>
      <p:pic>
        <p:nvPicPr>
          <p:cNvPr id="5" name="Picture 4">
            <a:extLst>
              <a:ext uri="{FF2B5EF4-FFF2-40B4-BE49-F238E27FC236}">
                <a16:creationId xmlns:a16="http://schemas.microsoft.com/office/drawing/2014/main" id="{5A52EE58-D542-9415-5DBF-4507028E7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972" y="2837468"/>
            <a:ext cx="7696867" cy="3177815"/>
          </a:xfrm>
          <a:prstGeom prst="rect">
            <a:avLst/>
          </a:prstGeom>
        </p:spPr>
      </p:pic>
    </p:spTree>
    <p:extLst>
      <p:ext uri="{BB962C8B-B14F-4D97-AF65-F5344CB8AC3E}">
        <p14:creationId xmlns:p14="http://schemas.microsoft.com/office/powerpoint/2010/main" val="1754638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494641" y="250878"/>
            <a:ext cx="10309892" cy="540868"/>
          </a:xfrm>
        </p:spPr>
        <p:txBody>
          <a:bodyPr>
            <a:normAutofit fontScale="90000"/>
          </a:bodyPr>
          <a:lstStyle/>
          <a:p>
            <a:r>
              <a:rPr lang="en-US" b="1" dirty="0"/>
              <a:t>Sequence Diagram</a:t>
            </a:r>
          </a:p>
        </p:txBody>
      </p:sp>
      <p:sp>
        <p:nvSpPr>
          <p:cNvPr id="3" name="TextBox 2">
            <a:extLst>
              <a:ext uri="{FF2B5EF4-FFF2-40B4-BE49-F238E27FC236}">
                <a16:creationId xmlns:a16="http://schemas.microsoft.com/office/drawing/2014/main" id="{4E368E16-A9EC-9AD8-75ED-E4734C53E1D5}"/>
              </a:ext>
            </a:extLst>
          </p:cNvPr>
          <p:cNvSpPr txBox="1"/>
          <p:nvPr/>
        </p:nvSpPr>
        <p:spPr>
          <a:xfrm>
            <a:off x="749972" y="3429000"/>
            <a:ext cx="8399283" cy="646331"/>
          </a:xfrm>
          <a:prstGeom prst="rect">
            <a:avLst/>
          </a:prstGeom>
          <a:noFill/>
        </p:spPr>
        <p:txBody>
          <a:bodyPr wrap="square" rtlCol="0">
            <a:spAutoFit/>
          </a:bodyPr>
          <a:lstStyle/>
          <a:p>
            <a:endParaRPr lang="en-US" dirty="0"/>
          </a:p>
          <a:p>
            <a:endParaRPr lang="en-US" dirty="0"/>
          </a:p>
        </p:txBody>
      </p:sp>
      <p:sp>
        <p:nvSpPr>
          <p:cNvPr id="9" name="Rectangle 5">
            <a:extLst>
              <a:ext uri="{FF2B5EF4-FFF2-40B4-BE49-F238E27FC236}">
                <a16:creationId xmlns:a16="http://schemas.microsoft.com/office/drawing/2014/main" id="{AB5C11AF-D669-8C8A-615B-F84921F884A9}"/>
              </a:ext>
            </a:extLst>
          </p:cNvPr>
          <p:cNvSpPr>
            <a:spLocks noChangeArrowheads="1"/>
          </p:cNvSpPr>
          <p:nvPr/>
        </p:nvSpPr>
        <p:spPr bwMode="auto">
          <a:xfrm>
            <a:off x="494641" y="1033122"/>
            <a:ext cx="11333132" cy="4190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2000" b="1" dirty="0"/>
              <a:t>Sequence diagram</a:t>
            </a:r>
            <a:r>
              <a:rPr lang="en-US" sz="2000" dirty="0"/>
              <a:t> is the most commonly used </a:t>
            </a:r>
            <a:r>
              <a:rPr lang="en-US" sz="2000" b="1" dirty="0"/>
              <a:t>interaction</a:t>
            </a:r>
            <a:r>
              <a:rPr lang="en-US" sz="2000" dirty="0"/>
              <a:t> diagram. </a:t>
            </a:r>
            <a:r>
              <a:rPr lang="en-US" sz="2000" b="1" dirty="0"/>
              <a:t>Interaction diagram –</a:t>
            </a:r>
            <a:r>
              <a:rPr lang="en-US" sz="2000" dirty="0"/>
              <a:t> An interaction diagram is used to show the </a:t>
            </a:r>
            <a:r>
              <a:rPr lang="en-US" sz="2000" b="1" dirty="0"/>
              <a:t>interactive behavior</a:t>
            </a:r>
            <a:r>
              <a:rPr lang="en-US" sz="2000" dirty="0"/>
              <a:t> of a system. Since visualizing the interactions in a system can be a cumbersome task, we use different types of interaction diagrams to capture various features and aspects of interaction in a system. </a:t>
            </a:r>
            <a:r>
              <a:rPr lang="en-US" sz="2000" b="1" dirty="0"/>
              <a:t>Sequence Diagrams –</a:t>
            </a:r>
            <a:r>
              <a:rPr lang="en-US" sz="2000" dirty="0"/>
              <a:t> A sequence diagram simply depicts interaction between objects in a sequential order i.e. the order in which these interactions take place. We can also use the terms event diagrams or event scenarios to refer to a sequence diagram. Sequence diagrams describe how and in what order the objects in a system function. These diagrams are widely used by businessmen and software developers to document and understand requirements for new and existing systems</a:t>
            </a:r>
            <a:r>
              <a:rPr lang="en-US" dirty="0"/>
              <a:t>.</a:t>
            </a:r>
          </a:p>
        </p:txBody>
      </p:sp>
    </p:spTree>
    <p:extLst>
      <p:ext uri="{BB962C8B-B14F-4D97-AF65-F5344CB8AC3E}">
        <p14:creationId xmlns:p14="http://schemas.microsoft.com/office/powerpoint/2010/main" val="2444289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p:txBody>
          <a:bodyPr/>
          <a:lstStyle/>
          <a:p>
            <a:r>
              <a:rPr lang="en-US" dirty="0"/>
              <a:t>Object Oriented Development Life Cycle</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p:txBody>
          <a:bodyPr/>
          <a:lstStyle/>
          <a:p>
            <a:pPr>
              <a:buFont typeface="+mj-lt"/>
              <a:buAutoNum type="arabicPeriod"/>
            </a:pPr>
            <a:r>
              <a:rPr lang="en-US" dirty="0"/>
              <a:t>Object Design-n this phase, the details of the system analysis and system design are implemented. The Objects identified in the system design phase are designed. Here the implementation of these objects is decided as the data structures get defined and also the interrelationships between the objects are defined. Object Oriented Philosophy is very much similar to real world and hence is gaining popularity as the systems here are seen as a set of interacting objects as in the real world. To implement this concept, the process-based structural programming is not used; instead objects are created using data structures. Just as every programming language provides various data types and various variables of that type can be created, similarly, in case of objects certain data types are predefined. For example, we can define a data type called pen and then create and use several objects of this data type.</a:t>
            </a:r>
          </a:p>
        </p:txBody>
      </p:sp>
    </p:spTree>
    <p:extLst>
      <p:ext uri="{BB962C8B-B14F-4D97-AF65-F5344CB8AC3E}">
        <p14:creationId xmlns:p14="http://schemas.microsoft.com/office/powerpoint/2010/main" val="2161167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5224C-C86C-60AD-FF12-A2A2E0684292}"/>
              </a:ext>
            </a:extLst>
          </p:cNvPr>
          <p:cNvSpPr>
            <a:spLocks noGrp="1"/>
          </p:cNvSpPr>
          <p:nvPr>
            <p:ph type="title"/>
          </p:nvPr>
        </p:nvSpPr>
        <p:spPr>
          <a:xfrm>
            <a:off x="410205" y="156238"/>
            <a:ext cx="11158495" cy="1320800"/>
          </a:xfrm>
        </p:spPr>
        <p:txBody>
          <a:bodyPr/>
          <a:lstStyle/>
          <a:p>
            <a:pPr algn="ctr"/>
            <a:r>
              <a:rPr lang="en-US" b="1" dirty="0"/>
              <a:t>Sequence Diagram</a:t>
            </a:r>
            <a:br>
              <a:rPr lang="en-US" b="1" dirty="0"/>
            </a:br>
            <a:endParaRPr lang="en-US" dirty="0"/>
          </a:p>
        </p:txBody>
      </p:sp>
      <p:sp>
        <p:nvSpPr>
          <p:cNvPr id="3" name="Content Placeholder 2">
            <a:extLst>
              <a:ext uri="{FF2B5EF4-FFF2-40B4-BE49-F238E27FC236}">
                <a16:creationId xmlns:a16="http://schemas.microsoft.com/office/drawing/2014/main" id="{01F62ACE-B5BE-A849-0F75-FC5A49EFBE21}"/>
              </a:ext>
            </a:extLst>
          </p:cNvPr>
          <p:cNvSpPr>
            <a:spLocks noGrp="1"/>
          </p:cNvSpPr>
          <p:nvPr>
            <p:ph idx="1"/>
          </p:nvPr>
        </p:nvSpPr>
        <p:spPr>
          <a:xfrm>
            <a:off x="328012" y="1112625"/>
            <a:ext cx="11631107" cy="4250485"/>
          </a:xfrm>
        </p:spPr>
        <p:txBody>
          <a:bodyPr>
            <a:normAutofit fontScale="92500" lnSpcReduction="20000"/>
          </a:bodyPr>
          <a:lstStyle/>
          <a:p>
            <a:pPr>
              <a:lnSpc>
                <a:spcPct val="150000"/>
              </a:lnSpc>
            </a:pPr>
            <a:r>
              <a:rPr lang="en-US" sz="2800" dirty="0"/>
              <a:t>The sequence diagram represents the flow of messages in the system and is also termed as an event diagram. It helps in envisioning several dynamic scenarios. It portrays the communication between any two lifelines as a time-ordered sequence of events, such that these lifelines took part at the run time. In UML, the lifeline is represented by a vertical bar, whereas the message flow is represented by a vertical dotted line that extends across the bottom of the page. It incorporates the iterations as well as branching.</a:t>
            </a:r>
          </a:p>
        </p:txBody>
      </p:sp>
    </p:spTree>
    <p:extLst>
      <p:ext uri="{BB962C8B-B14F-4D97-AF65-F5344CB8AC3E}">
        <p14:creationId xmlns:p14="http://schemas.microsoft.com/office/powerpoint/2010/main" val="1763708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3934D-84CF-4CF4-08D6-811AC8E4D852}"/>
              </a:ext>
            </a:extLst>
          </p:cNvPr>
          <p:cNvSpPr>
            <a:spLocks noGrp="1"/>
          </p:cNvSpPr>
          <p:nvPr>
            <p:ph type="title"/>
          </p:nvPr>
        </p:nvSpPr>
        <p:spPr>
          <a:xfrm>
            <a:off x="584866" y="270553"/>
            <a:ext cx="10675610" cy="1320800"/>
          </a:xfrm>
        </p:spPr>
        <p:txBody>
          <a:bodyPr/>
          <a:lstStyle/>
          <a:p>
            <a:r>
              <a:rPr lang="en-US" b="1" dirty="0"/>
              <a:t>Purpose of a Sequence Diagram</a:t>
            </a:r>
            <a:br>
              <a:rPr lang="en-US" b="1" dirty="0"/>
            </a:br>
            <a:endParaRPr lang="en-US" dirty="0"/>
          </a:p>
        </p:txBody>
      </p:sp>
      <p:sp>
        <p:nvSpPr>
          <p:cNvPr id="3" name="Content Placeholder 2">
            <a:extLst>
              <a:ext uri="{FF2B5EF4-FFF2-40B4-BE49-F238E27FC236}">
                <a16:creationId xmlns:a16="http://schemas.microsoft.com/office/drawing/2014/main" id="{39C3D94C-F5D7-77E7-F013-89253C4963DF}"/>
              </a:ext>
            </a:extLst>
          </p:cNvPr>
          <p:cNvSpPr>
            <a:spLocks noGrp="1"/>
          </p:cNvSpPr>
          <p:nvPr>
            <p:ph idx="1"/>
          </p:nvPr>
        </p:nvSpPr>
        <p:spPr>
          <a:xfrm>
            <a:off x="633574" y="1488613"/>
            <a:ext cx="10973560" cy="3880773"/>
          </a:xfrm>
        </p:spPr>
        <p:txBody>
          <a:bodyPr/>
          <a:lstStyle/>
          <a:p>
            <a:pPr>
              <a:buFont typeface="+mj-lt"/>
              <a:buAutoNum type="arabicPeriod"/>
            </a:pPr>
            <a:r>
              <a:rPr lang="en-US" dirty="0"/>
              <a:t>To model high-level interaction among active objects within a system.</a:t>
            </a:r>
          </a:p>
          <a:p>
            <a:pPr>
              <a:buFont typeface="+mj-lt"/>
              <a:buAutoNum type="arabicPeriod"/>
            </a:pPr>
            <a:r>
              <a:rPr lang="en-US" dirty="0"/>
              <a:t>To model interaction among objects inside a collaboration realizing a use case.</a:t>
            </a:r>
          </a:p>
          <a:p>
            <a:pPr>
              <a:buFont typeface="+mj-lt"/>
              <a:buAutoNum type="arabicPeriod"/>
            </a:pPr>
            <a:r>
              <a:rPr lang="en-US" dirty="0"/>
              <a:t>It either models generic interactions or some certain instances of interaction.</a:t>
            </a:r>
          </a:p>
          <a:p>
            <a:endParaRPr lang="en-US" dirty="0"/>
          </a:p>
        </p:txBody>
      </p:sp>
    </p:spTree>
    <p:extLst>
      <p:ext uri="{BB962C8B-B14F-4D97-AF65-F5344CB8AC3E}">
        <p14:creationId xmlns:p14="http://schemas.microsoft.com/office/powerpoint/2010/main" val="19166452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B5230-DC97-70F2-FC49-63432363BB5E}"/>
              </a:ext>
            </a:extLst>
          </p:cNvPr>
          <p:cNvSpPr>
            <a:spLocks noGrp="1"/>
          </p:cNvSpPr>
          <p:nvPr>
            <p:ph type="title"/>
          </p:nvPr>
        </p:nvSpPr>
        <p:spPr>
          <a:xfrm>
            <a:off x="471850" y="250005"/>
            <a:ext cx="10983835" cy="1320800"/>
          </a:xfrm>
        </p:spPr>
        <p:txBody>
          <a:bodyPr/>
          <a:lstStyle/>
          <a:p>
            <a:r>
              <a:rPr lang="en-US" b="1" dirty="0"/>
              <a:t>Notations of a Sequence Diagram</a:t>
            </a:r>
            <a:br>
              <a:rPr lang="en-US" b="1" dirty="0"/>
            </a:br>
            <a:endParaRPr lang="en-US" dirty="0"/>
          </a:p>
        </p:txBody>
      </p:sp>
      <p:sp>
        <p:nvSpPr>
          <p:cNvPr id="3" name="Content Placeholder 2">
            <a:extLst>
              <a:ext uri="{FF2B5EF4-FFF2-40B4-BE49-F238E27FC236}">
                <a16:creationId xmlns:a16="http://schemas.microsoft.com/office/drawing/2014/main" id="{665D4897-74D7-11C5-33C3-99F572B9C8B3}"/>
              </a:ext>
            </a:extLst>
          </p:cNvPr>
          <p:cNvSpPr>
            <a:spLocks noGrp="1"/>
          </p:cNvSpPr>
          <p:nvPr>
            <p:ph idx="1"/>
          </p:nvPr>
        </p:nvSpPr>
        <p:spPr>
          <a:xfrm>
            <a:off x="564318" y="1369478"/>
            <a:ext cx="10891367" cy="3880773"/>
          </a:xfrm>
        </p:spPr>
        <p:txBody>
          <a:bodyPr/>
          <a:lstStyle/>
          <a:p>
            <a:r>
              <a:rPr lang="en-US" b="1" dirty="0"/>
              <a:t>Lifeline</a:t>
            </a:r>
          </a:p>
          <a:p>
            <a:pPr lvl="1"/>
            <a:r>
              <a:rPr lang="en-US" dirty="0"/>
              <a:t>An individual participant in the sequence diagram is represented by a lifeline. It is positioned at the top of the diagram. </a:t>
            </a:r>
          </a:p>
          <a:p>
            <a:endParaRPr lang="en-US" dirty="0"/>
          </a:p>
        </p:txBody>
      </p:sp>
      <p:pic>
        <p:nvPicPr>
          <p:cNvPr id="5" name="Picture 4">
            <a:extLst>
              <a:ext uri="{FF2B5EF4-FFF2-40B4-BE49-F238E27FC236}">
                <a16:creationId xmlns:a16="http://schemas.microsoft.com/office/drawing/2014/main" id="{86AF959C-EBD2-3DAE-B5E4-910042FB2394}"/>
              </a:ext>
            </a:extLst>
          </p:cNvPr>
          <p:cNvPicPr>
            <a:picLocks noChangeAspect="1"/>
          </p:cNvPicPr>
          <p:nvPr/>
        </p:nvPicPr>
        <p:blipFill rotWithShape="1">
          <a:blip r:embed="rId2"/>
          <a:srcRect l="18371" t="35506" r="60393" b="19969"/>
          <a:stretch/>
        </p:blipFill>
        <p:spPr>
          <a:xfrm>
            <a:off x="2239766" y="2434975"/>
            <a:ext cx="2589088" cy="3053548"/>
          </a:xfrm>
          <a:prstGeom prst="rect">
            <a:avLst/>
          </a:prstGeom>
        </p:spPr>
      </p:pic>
    </p:spTree>
    <p:extLst>
      <p:ext uri="{BB962C8B-B14F-4D97-AF65-F5344CB8AC3E}">
        <p14:creationId xmlns:p14="http://schemas.microsoft.com/office/powerpoint/2010/main" val="2978878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BB80-E258-485C-B6F1-67B9BB739402}"/>
              </a:ext>
            </a:extLst>
          </p:cNvPr>
          <p:cNvSpPr>
            <a:spLocks noGrp="1"/>
          </p:cNvSpPr>
          <p:nvPr>
            <p:ph type="title"/>
          </p:nvPr>
        </p:nvSpPr>
        <p:spPr>
          <a:xfrm>
            <a:off x="537300" y="321923"/>
            <a:ext cx="11117399" cy="1320800"/>
          </a:xfrm>
        </p:spPr>
        <p:txBody>
          <a:bodyPr/>
          <a:lstStyle/>
          <a:p>
            <a:r>
              <a:rPr lang="en-US" b="1" dirty="0"/>
              <a:t>Notations of a Sequence Diagram</a:t>
            </a:r>
            <a:br>
              <a:rPr lang="en-US" b="1" dirty="0"/>
            </a:br>
            <a:endParaRPr lang="en-US" dirty="0"/>
          </a:p>
        </p:txBody>
      </p:sp>
      <p:sp>
        <p:nvSpPr>
          <p:cNvPr id="3" name="Content Placeholder 2">
            <a:extLst>
              <a:ext uri="{FF2B5EF4-FFF2-40B4-BE49-F238E27FC236}">
                <a16:creationId xmlns:a16="http://schemas.microsoft.com/office/drawing/2014/main" id="{136F401F-EDB3-EEF5-DA29-7B46FD1EA06E}"/>
              </a:ext>
            </a:extLst>
          </p:cNvPr>
          <p:cNvSpPr>
            <a:spLocks noGrp="1"/>
          </p:cNvSpPr>
          <p:nvPr>
            <p:ph idx="1"/>
          </p:nvPr>
        </p:nvSpPr>
        <p:spPr>
          <a:xfrm>
            <a:off x="432848" y="1488612"/>
            <a:ext cx="7223493" cy="3880773"/>
          </a:xfrm>
        </p:spPr>
        <p:txBody>
          <a:bodyPr/>
          <a:lstStyle/>
          <a:p>
            <a:pPr>
              <a:lnSpc>
                <a:spcPct val="150000"/>
              </a:lnSpc>
            </a:pPr>
            <a:r>
              <a:rPr lang="en-US" sz="2000" b="1" dirty="0"/>
              <a:t>Actor</a:t>
            </a:r>
          </a:p>
          <a:p>
            <a:pPr lvl="1">
              <a:lnSpc>
                <a:spcPct val="150000"/>
              </a:lnSpc>
            </a:pPr>
            <a:r>
              <a:rPr lang="en-US" sz="1800" dirty="0"/>
              <a:t>A role played by an entity that interacts with the subject is called as an actor. It is out of the scope of the system. It represents the role, which involves human users and external hardware or subjects. An actor may or may not represent a physical entity, but it purely depicts the role of an entity. Several distinct roles can be played by an actor or vice versa.</a:t>
            </a:r>
          </a:p>
          <a:p>
            <a:endParaRPr lang="en-US" dirty="0"/>
          </a:p>
        </p:txBody>
      </p:sp>
      <p:pic>
        <p:nvPicPr>
          <p:cNvPr id="5" name="Picture 4">
            <a:extLst>
              <a:ext uri="{FF2B5EF4-FFF2-40B4-BE49-F238E27FC236}">
                <a16:creationId xmlns:a16="http://schemas.microsoft.com/office/drawing/2014/main" id="{56BDF42B-2CB3-96A3-72CE-588DD69FBD0C}"/>
              </a:ext>
            </a:extLst>
          </p:cNvPr>
          <p:cNvPicPr>
            <a:picLocks noChangeAspect="1"/>
          </p:cNvPicPr>
          <p:nvPr/>
        </p:nvPicPr>
        <p:blipFill rotWithShape="1">
          <a:blip r:embed="rId2"/>
          <a:srcRect l="18371" t="30112" r="72696" b="7865"/>
          <a:stretch/>
        </p:blipFill>
        <p:spPr>
          <a:xfrm>
            <a:off x="8147406" y="1302249"/>
            <a:ext cx="1089061" cy="4253501"/>
          </a:xfrm>
          <a:prstGeom prst="rect">
            <a:avLst/>
          </a:prstGeom>
        </p:spPr>
      </p:pic>
    </p:spTree>
    <p:extLst>
      <p:ext uri="{BB962C8B-B14F-4D97-AF65-F5344CB8AC3E}">
        <p14:creationId xmlns:p14="http://schemas.microsoft.com/office/powerpoint/2010/main" val="1746792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8848-1AE7-DB5B-B574-D028B009A238}"/>
              </a:ext>
            </a:extLst>
          </p:cNvPr>
          <p:cNvSpPr>
            <a:spLocks noGrp="1"/>
          </p:cNvSpPr>
          <p:nvPr>
            <p:ph type="title"/>
          </p:nvPr>
        </p:nvSpPr>
        <p:spPr/>
        <p:txBody>
          <a:bodyPr/>
          <a:lstStyle/>
          <a:p>
            <a:r>
              <a:rPr lang="en-US" b="1" dirty="0"/>
              <a:t>Notations of a Sequence Diagram</a:t>
            </a:r>
            <a:br>
              <a:rPr lang="en-US" b="1" dirty="0"/>
            </a:br>
            <a:endParaRPr lang="en-US" dirty="0"/>
          </a:p>
        </p:txBody>
      </p:sp>
      <p:sp>
        <p:nvSpPr>
          <p:cNvPr id="3" name="Content Placeholder 2">
            <a:extLst>
              <a:ext uri="{FF2B5EF4-FFF2-40B4-BE49-F238E27FC236}">
                <a16:creationId xmlns:a16="http://schemas.microsoft.com/office/drawing/2014/main" id="{6D0575FB-1F19-517D-AA36-8B33116C0389}"/>
              </a:ext>
            </a:extLst>
          </p:cNvPr>
          <p:cNvSpPr>
            <a:spLocks noGrp="1"/>
          </p:cNvSpPr>
          <p:nvPr>
            <p:ph idx="1"/>
          </p:nvPr>
        </p:nvSpPr>
        <p:spPr>
          <a:xfrm>
            <a:off x="533495" y="1488613"/>
            <a:ext cx="6360464" cy="3880773"/>
          </a:xfrm>
        </p:spPr>
        <p:txBody>
          <a:bodyPr>
            <a:normAutofit fontScale="77500" lnSpcReduction="20000"/>
          </a:bodyPr>
          <a:lstStyle/>
          <a:p>
            <a:pPr>
              <a:lnSpc>
                <a:spcPct val="200000"/>
              </a:lnSpc>
            </a:pPr>
            <a:r>
              <a:rPr lang="en-US" sz="2400" b="1" dirty="0"/>
              <a:t>Activation</a:t>
            </a:r>
          </a:p>
          <a:p>
            <a:pPr lvl="1">
              <a:lnSpc>
                <a:spcPct val="200000"/>
              </a:lnSpc>
            </a:pPr>
            <a:r>
              <a:rPr lang="en-US" sz="2200" dirty="0"/>
              <a:t>It is represented by a thin rectangle on the lifeline. It describes that time period in which an operation is performed by an element, such that the top and the bottom of the rectangle is associated with the initiation and the completion time, each respectively.</a:t>
            </a:r>
          </a:p>
          <a:p>
            <a:endParaRPr lang="en-US" dirty="0"/>
          </a:p>
        </p:txBody>
      </p:sp>
      <p:pic>
        <p:nvPicPr>
          <p:cNvPr id="5" name="Picture 4">
            <a:extLst>
              <a:ext uri="{FF2B5EF4-FFF2-40B4-BE49-F238E27FC236}">
                <a16:creationId xmlns:a16="http://schemas.microsoft.com/office/drawing/2014/main" id="{A9B573CF-509E-F4CE-1138-BCD3908F759F}"/>
              </a:ext>
            </a:extLst>
          </p:cNvPr>
          <p:cNvPicPr>
            <a:picLocks noChangeAspect="1"/>
          </p:cNvPicPr>
          <p:nvPr/>
        </p:nvPicPr>
        <p:blipFill rotWithShape="1">
          <a:blip r:embed="rId2"/>
          <a:srcRect l="16853" t="39700" r="66124" b="15056"/>
          <a:stretch/>
        </p:blipFill>
        <p:spPr>
          <a:xfrm>
            <a:off x="7448763" y="2266591"/>
            <a:ext cx="2075381" cy="3102795"/>
          </a:xfrm>
          <a:prstGeom prst="rect">
            <a:avLst/>
          </a:prstGeom>
        </p:spPr>
      </p:pic>
    </p:spTree>
    <p:extLst>
      <p:ext uri="{BB962C8B-B14F-4D97-AF65-F5344CB8AC3E}">
        <p14:creationId xmlns:p14="http://schemas.microsoft.com/office/powerpoint/2010/main" val="32518939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28F4E-DB01-55AA-A55E-2CEF539DA495}"/>
              </a:ext>
            </a:extLst>
          </p:cNvPr>
          <p:cNvSpPr>
            <a:spLocks noGrp="1"/>
          </p:cNvSpPr>
          <p:nvPr>
            <p:ph type="title"/>
          </p:nvPr>
        </p:nvSpPr>
        <p:spPr>
          <a:xfrm>
            <a:off x="615689" y="167813"/>
            <a:ext cx="8596668" cy="1320800"/>
          </a:xfrm>
        </p:spPr>
        <p:txBody>
          <a:bodyPr/>
          <a:lstStyle/>
          <a:p>
            <a:r>
              <a:rPr lang="en-US" b="1" dirty="0"/>
              <a:t>Notations of a Sequence Diagram</a:t>
            </a:r>
            <a:br>
              <a:rPr lang="en-US" b="1" dirty="0"/>
            </a:br>
            <a:endParaRPr lang="en-US" dirty="0"/>
          </a:p>
        </p:txBody>
      </p:sp>
      <p:sp>
        <p:nvSpPr>
          <p:cNvPr id="3" name="Content Placeholder 2">
            <a:extLst>
              <a:ext uri="{FF2B5EF4-FFF2-40B4-BE49-F238E27FC236}">
                <a16:creationId xmlns:a16="http://schemas.microsoft.com/office/drawing/2014/main" id="{FEE13822-BFEC-78CA-E665-995F8D620DE1}"/>
              </a:ext>
            </a:extLst>
          </p:cNvPr>
          <p:cNvSpPr>
            <a:spLocks noGrp="1"/>
          </p:cNvSpPr>
          <p:nvPr>
            <p:ph idx="1"/>
          </p:nvPr>
        </p:nvSpPr>
        <p:spPr>
          <a:xfrm>
            <a:off x="533495" y="1488613"/>
            <a:ext cx="8596668" cy="3880773"/>
          </a:xfrm>
        </p:spPr>
        <p:txBody>
          <a:bodyPr/>
          <a:lstStyle/>
          <a:p>
            <a:r>
              <a:rPr lang="en-US" b="1" dirty="0"/>
              <a:t>Messages</a:t>
            </a:r>
          </a:p>
          <a:p>
            <a:r>
              <a:rPr lang="en-US" dirty="0"/>
              <a:t>The messages depict the interaction between the objects and are represented by arrows. They are in the sequential order on the lifeline. The core of the sequence diagram is formed by messages and lifelines.</a:t>
            </a:r>
          </a:p>
          <a:p>
            <a:r>
              <a:rPr lang="en-US" dirty="0"/>
              <a:t>Following are types of messages enlisted below:</a:t>
            </a:r>
          </a:p>
          <a:p>
            <a:r>
              <a:rPr lang="en-US" b="1" dirty="0"/>
              <a:t>Call Message:</a:t>
            </a:r>
            <a:r>
              <a:rPr lang="en-US" dirty="0"/>
              <a:t> It defines a particular communication between the lifelines of an interaction, which represents that the target lifeline has invoked an operation.</a:t>
            </a:r>
          </a:p>
        </p:txBody>
      </p:sp>
      <p:pic>
        <p:nvPicPr>
          <p:cNvPr id="5" name="Picture 4">
            <a:extLst>
              <a:ext uri="{FF2B5EF4-FFF2-40B4-BE49-F238E27FC236}">
                <a16:creationId xmlns:a16="http://schemas.microsoft.com/office/drawing/2014/main" id="{6CFA2944-8788-E30E-39F8-1DB4CFC264A9}"/>
              </a:ext>
            </a:extLst>
          </p:cNvPr>
          <p:cNvPicPr>
            <a:picLocks noChangeAspect="1"/>
          </p:cNvPicPr>
          <p:nvPr/>
        </p:nvPicPr>
        <p:blipFill rotWithShape="1">
          <a:blip r:embed="rId2"/>
          <a:srcRect l="22669" t="53483" r="53820" b="15805"/>
          <a:stretch/>
        </p:blipFill>
        <p:spPr>
          <a:xfrm>
            <a:off x="3000054" y="4316285"/>
            <a:ext cx="2866490" cy="2106202"/>
          </a:xfrm>
          <a:prstGeom prst="rect">
            <a:avLst/>
          </a:prstGeom>
        </p:spPr>
      </p:pic>
    </p:spTree>
    <p:extLst>
      <p:ext uri="{BB962C8B-B14F-4D97-AF65-F5344CB8AC3E}">
        <p14:creationId xmlns:p14="http://schemas.microsoft.com/office/powerpoint/2010/main" val="3431341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E4A60-8C72-7EA4-DD3C-B379EFCF6A84}"/>
              </a:ext>
            </a:extLst>
          </p:cNvPr>
          <p:cNvSpPr>
            <a:spLocks noGrp="1"/>
          </p:cNvSpPr>
          <p:nvPr>
            <p:ph type="title"/>
          </p:nvPr>
        </p:nvSpPr>
        <p:spPr/>
        <p:txBody>
          <a:bodyPr/>
          <a:lstStyle/>
          <a:p>
            <a:r>
              <a:rPr lang="en-US" b="1" dirty="0"/>
              <a:t>Notations of a Sequence Diagram</a:t>
            </a:r>
            <a:br>
              <a:rPr lang="en-US" b="1" dirty="0"/>
            </a:br>
            <a:endParaRPr lang="en-US" dirty="0"/>
          </a:p>
        </p:txBody>
      </p:sp>
      <p:sp>
        <p:nvSpPr>
          <p:cNvPr id="3" name="Content Placeholder 2">
            <a:extLst>
              <a:ext uri="{FF2B5EF4-FFF2-40B4-BE49-F238E27FC236}">
                <a16:creationId xmlns:a16="http://schemas.microsoft.com/office/drawing/2014/main" id="{47C40FD1-2A6E-2401-D533-BF5A41CF8F9D}"/>
              </a:ext>
            </a:extLst>
          </p:cNvPr>
          <p:cNvSpPr>
            <a:spLocks noGrp="1"/>
          </p:cNvSpPr>
          <p:nvPr>
            <p:ph idx="1"/>
          </p:nvPr>
        </p:nvSpPr>
        <p:spPr>
          <a:xfrm>
            <a:off x="677334" y="2160589"/>
            <a:ext cx="6874172" cy="4087811"/>
          </a:xfrm>
        </p:spPr>
        <p:txBody>
          <a:bodyPr/>
          <a:lstStyle/>
          <a:p>
            <a:r>
              <a:rPr lang="en-US" b="1" dirty="0"/>
              <a:t>Call Message:</a:t>
            </a:r>
            <a:r>
              <a:rPr lang="en-US" dirty="0"/>
              <a:t> It defines a particular communication between the lifelines of an interaction, which represents that the target lifeline has invoked an operation.</a:t>
            </a:r>
          </a:p>
        </p:txBody>
      </p:sp>
      <p:pic>
        <p:nvPicPr>
          <p:cNvPr id="5" name="Picture 4">
            <a:extLst>
              <a:ext uri="{FF2B5EF4-FFF2-40B4-BE49-F238E27FC236}">
                <a16:creationId xmlns:a16="http://schemas.microsoft.com/office/drawing/2014/main" id="{2974FD00-9EB5-75DC-A38B-D442DA134990}"/>
              </a:ext>
            </a:extLst>
          </p:cNvPr>
          <p:cNvPicPr>
            <a:picLocks noChangeAspect="1"/>
          </p:cNvPicPr>
          <p:nvPr/>
        </p:nvPicPr>
        <p:blipFill rotWithShape="1">
          <a:blip r:embed="rId2"/>
          <a:srcRect l="22500" t="32659" r="53062" b="36779"/>
          <a:stretch/>
        </p:blipFill>
        <p:spPr>
          <a:xfrm>
            <a:off x="7424654" y="1697600"/>
            <a:ext cx="2979506" cy="2095928"/>
          </a:xfrm>
          <a:prstGeom prst="rect">
            <a:avLst/>
          </a:prstGeom>
        </p:spPr>
      </p:pic>
      <p:sp>
        <p:nvSpPr>
          <p:cNvPr id="7" name="TextBox 6">
            <a:extLst>
              <a:ext uri="{FF2B5EF4-FFF2-40B4-BE49-F238E27FC236}">
                <a16:creationId xmlns:a16="http://schemas.microsoft.com/office/drawing/2014/main" id="{6098CE9A-70D5-5546-8F96-E62F083183B6}"/>
              </a:ext>
            </a:extLst>
          </p:cNvPr>
          <p:cNvSpPr txBox="1"/>
          <p:nvPr/>
        </p:nvSpPr>
        <p:spPr>
          <a:xfrm>
            <a:off x="863030" y="4095125"/>
            <a:ext cx="6102848" cy="1200329"/>
          </a:xfrm>
          <a:prstGeom prst="rect">
            <a:avLst/>
          </a:prstGeom>
          <a:noFill/>
        </p:spPr>
        <p:txBody>
          <a:bodyPr wrap="square">
            <a:spAutoFit/>
          </a:bodyPr>
          <a:lstStyle/>
          <a:p>
            <a:r>
              <a:rPr lang="en-US" b="1" dirty="0"/>
              <a:t>Return Message:</a:t>
            </a:r>
            <a:r>
              <a:rPr lang="en-US" dirty="0"/>
              <a:t> It defines a particular communication between the lifelines of interaction that represent the flow of information from the receiver of the corresponding caller message.</a:t>
            </a:r>
          </a:p>
        </p:txBody>
      </p:sp>
      <p:pic>
        <p:nvPicPr>
          <p:cNvPr id="9" name="Picture 8">
            <a:extLst>
              <a:ext uri="{FF2B5EF4-FFF2-40B4-BE49-F238E27FC236}">
                <a16:creationId xmlns:a16="http://schemas.microsoft.com/office/drawing/2014/main" id="{DF1460E9-3506-1777-86F0-47798CF0766C}"/>
              </a:ext>
            </a:extLst>
          </p:cNvPr>
          <p:cNvPicPr>
            <a:picLocks noChangeAspect="1"/>
          </p:cNvPicPr>
          <p:nvPr/>
        </p:nvPicPr>
        <p:blipFill rotWithShape="1">
          <a:blip r:embed="rId3"/>
          <a:srcRect l="21741" t="47940" r="55337" b="20450"/>
          <a:stretch/>
        </p:blipFill>
        <p:spPr>
          <a:xfrm>
            <a:off x="7424654" y="4023717"/>
            <a:ext cx="2794571" cy="2167848"/>
          </a:xfrm>
          <a:prstGeom prst="rect">
            <a:avLst/>
          </a:prstGeom>
        </p:spPr>
      </p:pic>
    </p:spTree>
    <p:extLst>
      <p:ext uri="{BB962C8B-B14F-4D97-AF65-F5344CB8AC3E}">
        <p14:creationId xmlns:p14="http://schemas.microsoft.com/office/powerpoint/2010/main" val="2328912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AFBE-6FAA-49EA-7BD2-0FDA4F49FF6B}"/>
              </a:ext>
            </a:extLst>
          </p:cNvPr>
          <p:cNvSpPr>
            <a:spLocks noGrp="1"/>
          </p:cNvSpPr>
          <p:nvPr>
            <p:ph type="title"/>
          </p:nvPr>
        </p:nvSpPr>
        <p:spPr/>
        <p:txBody>
          <a:bodyPr/>
          <a:lstStyle/>
          <a:p>
            <a:r>
              <a:rPr lang="en-US" b="1" dirty="0"/>
              <a:t>Notations of a Sequence Diagram</a:t>
            </a:r>
            <a:endParaRPr lang="en-US" dirty="0"/>
          </a:p>
        </p:txBody>
      </p:sp>
      <p:sp>
        <p:nvSpPr>
          <p:cNvPr id="3" name="Content Placeholder 2">
            <a:extLst>
              <a:ext uri="{FF2B5EF4-FFF2-40B4-BE49-F238E27FC236}">
                <a16:creationId xmlns:a16="http://schemas.microsoft.com/office/drawing/2014/main" id="{4F6F5B42-9B75-782C-1729-F6B9185D61A9}"/>
              </a:ext>
            </a:extLst>
          </p:cNvPr>
          <p:cNvSpPr>
            <a:spLocks noGrp="1"/>
          </p:cNvSpPr>
          <p:nvPr>
            <p:ph idx="1"/>
          </p:nvPr>
        </p:nvSpPr>
        <p:spPr/>
        <p:txBody>
          <a:bodyPr/>
          <a:lstStyle/>
          <a:p>
            <a:r>
              <a:rPr lang="en-US" b="1" dirty="0"/>
              <a:t>Recursive Message:</a:t>
            </a:r>
            <a:r>
              <a:rPr lang="en-US" dirty="0"/>
              <a:t> A self message sent for recursive purpose is called a recursive message. In other words, it can be said that the recursive message is a special case of the self message as it represents the recursive calls.</a:t>
            </a:r>
          </a:p>
        </p:txBody>
      </p:sp>
      <p:pic>
        <p:nvPicPr>
          <p:cNvPr id="5" name="Picture 4">
            <a:extLst>
              <a:ext uri="{FF2B5EF4-FFF2-40B4-BE49-F238E27FC236}">
                <a16:creationId xmlns:a16="http://schemas.microsoft.com/office/drawing/2014/main" id="{0440752B-695D-3DC1-C7E1-A74352D5E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2919" y="2061385"/>
            <a:ext cx="666843" cy="1933845"/>
          </a:xfrm>
          <a:prstGeom prst="rect">
            <a:avLst/>
          </a:prstGeom>
        </p:spPr>
      </p:pic>
      <p:sp>
        <p:nvSpPr>
          <p:cNvPr id="7" name="TextBox 6">
            <a:extLst>
              <a:ext uri="{FF2B5EF4-FFF2-40B4-BE49-F238E27FC236}">
                <a16:creationId xmlns:a16="http://schemas.microsoft.com/office/drawing/2014/main" id="{8D4CCE15-2954-D768-8707-B81C81C738A3}"/>
              </a:ext>
            </a:extLst>
          </p:cNvPr>
          <p:cNvSpPr txBox="1"/>
          <p:nvPr/>
        </p:nvSpPr>
        <p:spPr>
          <a:xfrm>
            <a:off x="914400" y="3995230"/>
            <a:ext cx="6102848" cy="1200329"/>
          </a:xfrm>
          <a:prstGeom prst="rect">
            <a:avLst/>
          </a:prstGeom>
          <a:noFill/>
        </p:spPr>
        <p:txBody>
          <a:bodyPr wrap="square">
            <a:spAutoFit/>
          </a:bodyPr>
          <a:lstStyle/>
          <a:p>
            <a:r>
              <a:rPr lang="en-US" b="1" dirty="0"/>
              <a:t>Create Message:</a:t>
            </a:r>
            <a:r>
              <a:rPr lang="en-US" dirty="0"/>
              <a:t> It describes a communication, particularly between the lifelines of an interaction describing that the target (lifeline) has been instantiated.</a:t>
            </a:r>
          </a:p>
        </p:txBody>
      </p:sp>
      <p:pic>
        <p:nvPicPr>
          <p:cNvPr id="9" name="Picture 8">
            <a:extLst>
              <a:ext uri="{FF2B5EF4-FFF2-40B4-BE49-F238E27FC236}">
                <a16:creationId xmlns:a16="http://schemas.microsoft.com/office/drawing/2014/main" id="{49E7BF85-ECBC-8C4E-B63C-2DDA535CE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590" y="3933502"/>
            <a:ext cx="2886478" cy="2314898"/>
          </a:xfrm>
          <a:prstGeom prst="rect">
            <a:avLst/>
          </a:prstGeom>
        </p:spPr>
      </p:pic>
    </p:spTree>
    <p:extLst>
      <p:ext uri="{BB962C8B-B14F-4D97-AF65-F5344CB8AC3E}">
        <p14:creationId xmlns:p14="http://schemas.microsoft.com/office/powerpoint/2010/main" val="39423543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8ABB0-8480-F0E7-4291-F1FC1F22C348}"/>
              </a:ext>
            </a:extLst>
          </p:cNvPr>
          <p:cNvSpPr>
            <a:spLocks noGrp="1"/>
          </p:cNvSpPr>
          <p:nvPr>
            <p:ph type="title"/>
          </p:nvPr>
        </p:nvSpPr>
        <p:spPr/>
        <p:txBody>
          <a:bodyPr/>
          <a:lstStyle/>
          <a:p>
            <a:r>
              <a:rPr lang="en-US" b="1" dirty="0"/>
              <a:t>Notations of a Sequence Diagram</a:t>
            </a:r>
            <a:endParaRPr lang="en-US" dirty="0"/>
          </a:p>
        </p:txBody>
      </p:sp>
      <p:sp>
        <p:nvSpPr>
          <p:cNvPr id="3" name="Content Placeholder 2">
            <a:extLst>
              <a:ext uri="{FF2B5EF4-FFF2-40B4-BE49-F238E27FC236}">
                <a16:creationId xmlns:a16="http://schemas.microsoft.com/office/drawing/2014/main" id="{116C134A-B256-B29E-3E99-229A8DE2FA6F}"/>
              </a:ext>
            </a:extLst>
          </p:cNvPr>
          <p:cNvSpPr>
            <a:spLocks noGrp="1"/>
          </p:cNvSpPr>
          <p:nvPr>
            <p:ph idx="1"/>
          </p:nvPr>
        </p:nvSpPr>
        <p:spPr/>
        <p:txBody>
          <a:bodyPr/>
          <a:lstStyle/>
          <a:p>
            <a:r>
              <a:rPr lang="en-US" b="1" dirty="0"/>
              <a:t>Destroy Message:</a:t>
            </a:r>
            <a:r>
              <a:rPr lang="en-US" dirty="0"/>
              <a:t> It describes a communication, particularly between the lifelines of an interaction that depicts a request to destroy the lifecycle of the target.</a:t>
            </a:r>
          </a:p>
        </p:txBody>
      </p:sp>
      <p:pic>
        <p:nvPicPr>
          <p:cNvPr id="5" name="Picture 4">
            <a:extLst>
              <a:ext uri="{FF2B5EF4-FFF2-40B4-BE49-F238E27FC236}">
                <a16:creationId xmlns:a16="http://schemas.microsoft.com/office/drawing/2014/main" id="{53C75B10-DF35-D34B-78B7-E76E904AA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4002" y="1619596"/>
            <a:ext cx="2600688" cy="1933845"/>
          </a:xfrm>
          <a:prstGeom prst="rect">
            <a:avLst/>
          </a:prstGeom>
        </p:spPr>
      </p:pic>
      <p:sp>
        <p:nvSpPr>
          <p:cNvPr id="7" name="TextBox 6">
            <a:extLst>
              <a:ext uri="{FF2B5EF4-FFF2-40B4-BE49-F238E27FC236}">
                <a16:creationId xmlns:a16="http://schemas.microsoft.com/office/drawing/2014/main" id="{ED0C1724-4AE6-F554-E70B-CFC8394AD6E5}"/>
              </a:ext>
            </a:extLst>
          </p:cNvPr>
          <p:cNvSpPr txBox="1"/>
          <p:nvPr/>
        </p:nvSpPr>
        <p:spPr>
          <a:xfrm>
            <a:off x="1006868" y="4100975"/>
            <a:ext cx="6102848" cy="1200329"/>
          </a:xfrm>
          <a:prstGeom prst="rect">
            <a:avLst/>
          </a:prstGeom>
          <a:noFill/>
        </p:spPr>
        <p:txBody>
          <a:bodyPr wrap="square">
            <a:spAutoFit/>
          </a:bodyPr>
          <a:lstStyle/>
          <a:p>
            <a:r>
              <a:rPr lang="en-US" b="1" dirty="0"/>
              <a:t>Duration Message:</a:t>
            </a:r>
            <a:r>
              <a:rPr lang="en-US" dirty="0"/>
              <a:t> It describes a communication particularly between the lifelines of an interaction, which portrays the time passage of the message while modeling a system.</a:t>
            </a:r>
          </a:p>
        </p:txBody>
      </p:sp>
      <p:pic>
        <p:nvPicPr>
          <p:cNvPr id="9" name="Picture 8">
            <a:extLst>
              <a:ext uri="{FF2B5EF4-FFF2-40B4-BE49-F238E27FC236}">
                <a16:creationId xmlns:a16="http://schemas.microsoft.com/office/drawing/2014/main" id="{5EB3CD98-8610-9AEE-D52F-BC6D8D3FB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2388" y="4100975"/>
            <a:ext cx="2505425" cy="1933845"/>
          </a:xfrm>
          <a:prstGeom prst="rect">
            <a:avLst/>
          </a:prstGeom>
        </p:spPr>
      </p:pic>
    </p:spTree>
    <p:extLst>
      <p:ext uri="{BB962C8B-B14F-4D97-AF65-F5344CB8AC3E}">
        <p14:creationId xmlns:p14="http://schemas.microsoft.com/office/powerpoint/2010/main" val="23101307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B5C9-C635-DD7E-8B0B-B2786B2EF26D}"/>
              </a:ext>
            </a:extLst>
          </p:cNvPr>
          <p:cNvSpPr>
            <a:spLocks noGrp="1"/>
          </p:cNvSpPr>
          <p:nvPr>
            <p:ph type="title"/>
          </p:nvPr>
        </p:nvSpPr>
        <p:spPr/>
        <p:txBody>
          <a:bodyPr/>
          <a:lstStyle/>
          <a:p>
            <a:r>
              <a:rPr lang="en-US" b="1" dirty="0"/>
              <a:t>Notations of a Sequence Diagram</a:t>
            </a:r>
            <a:endParaRPr lang="en-US" dirty="0"/>
          </a:p>
        </p:txBody>
      </p:sp>
      <p:sp>
        <p:nvSpPr>
          <p:cNvPr id="3" name="Content Placeholder 2">
            <a:extLst>
              <a:ext uri="{FF2B5EF4-FFF2-40B4-BE49-F238E27FC236}">
                <a16:creationId xmlns:a16="http://schemas.microsoft.com/office/drawing/2014/main" id="{72687CC0-D309-998E-9666-2BA258FF1D40}"/>
              </a:ext>
            </a:extLst>
          </p:cNvPr>
          <p:cNvSpPr>
            <a:spLocks noGrp="1"/>
          </p:cNvSpPr>
          <p:nvPr>
            <p:ph idx="1"/>
          </p:nvPr>
        </p:nvSpPr>
        <p:spPr/>
        <p:txBody>
          <a:bodyPr/>
          <a:lstStyle/>
          <a:p>
            <a:r>
              <a:rPr lang="en-US" b="1" dirty="0"/>
              <a:t>Note</a:t>
            </a:r>
          </a:p>
          <a:p>
            <a:pPr lvl="1"/>
            <a:r>
              <a:rPr lang="en-US" dirty="0"/>
              <a:t>A note is the capability of attaching several remarks to the element. It basically carries useful information for the modelers.</a:t>
            </a:r>
          </a:p>
          <a:p>
            <a:endParaRPr lang="en-US" dirty="0"/>
          </a:p>
        </p:txBody>
      </p:sp>
      <p:pic>
        <p:nvPicPr>
          <p:cNvPr id="5" name="Picture 4">
            <a:extLst>
              <a:ext uri="{FF2B5EF4-FFF2-40B4-BE49-F238E27FC236}">
                <a16:creationId xmlns:a16="http://schemas.microsoft.com/office/drawing/2014/main" id="{6F2F5276-0B74-F045-44D4-8AC2FA9FB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9743" y="2370600"/>
            <a:ext cx="1448002" cy="781159"/>
          </a:xfrm>
          <a:prstGeom prst="rect">
            <a:avLst/>
          </a:prstGeom>
        </p:spPr>
      </p:pic>
    </p:spTree>
    <p:extLst>
      <p:ext uri="{BB962C8B-B14F-4D97-AF65-F5344CB8AC3E}">
        <p14:creationId xmlns:p14="http://schemas.microsoft.com/office/powerpoint/2010/main" val="1258842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p:txBody>
          <a:bodyPr/>
          <a:lstStyle/>
          <a:p>
            <a:r>
              <a:rPr lang="en-US" dirty="0"/>
              <a:t>Object Oriented Development Life Cycle</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p:txBody>
          <a:bodyPr/>
          <a:lstStyle/>
          <a:p>
            <a:pPr marL="0" indent="0">
              <a:buNone/>
            </a:pPr>
            <a:r>
              <a:rPr lang="en-US" dirty="0"/>
              <a:t>Implementation-During this phase, the class objects and the interrelationships of these classes are translated and actually coded using the programming language decided upon. The databases are made and the complete system is given a functional shape</a:t>
            </a:r>
          </a:p>
        </p:txBody>
      </p:sp>
    </p:spTree>
    <p:extLst>
      <p:ext uri="{BB962C8B-B14F-4D97-AF65-F5344CB8AC3E}">
        <p14:creationId xmlns:p14="http://schemas.microsoft.com/office/powerpoint/2010/main" val="3247830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14536-FB29-D0DC-B622-EA12A1CC07D6}"/>
              </a:ext>
            </a:extLst>
          </p:cNvPr>
          <p:cNvSpPr>
            <a:spLocks noGrp="1"/>
          </p:cNvSpPr>
          <p:nvPr>
            <p:ph type="title"/>
          </p:nvPr>
        </p:nvSpPr>
        <p:spPr/>
        <p:txBody>
          <a:bodyPr/>
          <a:lstStyle/>
          <a:p>
            <a:r>
              <a:rPr lang="en-US" b="1" dirty="0"/>
              <a:t>Notations of a Sequence Diagram</a:t>
            </a:r>
            <a:endParaRPr lang="en-US" dirty="0"/>
          </a:p>
        </p:txBody>
      </p:sp>
      <p:sp>
        <p:nvSpPr>
          <p:cNvPr id="3" name="Content Placeholder 2">
            <a:extLst>
              <a:ext uri="{FF2B5EF4-FFF2-40B4-BE49-F238E27FC236}">
                <a16:creationId xmlns:a16="http://schemas.microsoft.com/office/drawing/2014/main" id="{A464223E-87D6-AF72-AA49-1A0AC6D79083}"/>
              </a:ext>
            </a:extLst>
          </p:cNvPr>
          <p:cNvSpPr>
            <a:spLocks noGrp="1"/>
          </p:cNvSpPr>
          <p:nvPr>
            <p:ph idx="1"/>
          </p:nvPr>
        </p:nvSpPr>
        <p:spPr>
          <a:xfrm>
            <a:off x="348561" y="1488613"/>
            <a:ext cx="8596668" cy="3880773"/>
          </a:xfrm>
        </p:spPr>
        <p:txBody>
          <a:bodyPr/>
          <a:lstStyle/>
          <a:p>
            <a:r>
              <a:rPr lang="en-US" b="1" dirty="0"/>
              <a:t>Sequence Fragments</a:t>
            </a:r>
          </a:p>
          <a:p>
            <a:pPr>
              <a:buFont typeface="+mj-lt"/>
              <a:buAutoNum type="arabicPeriod"/>
            </a:pPr>
            <a:r>
              <a:rPr lang="en-US" dirty="0"/>
              <a:t>Sequence fragments have been introduced by UML 2.0, which makes it quite easy for the creation and maintenance of an accurate sequence diagram.</a:t>
            </a:r>
          </a:p>
          <a:p>
            <a:pPr>
              <a:buFont typeface="+mj-lt"/>
              <a:buAutoNum type="arabicPeriod"/>
            </a:pPr>
            <a:r>
              <a:rPr lang="en-US" dirty="0"/>
              <a:t>It is represented by a box called a combined fragment, encloses a part of interaction inside a sequence diagram. </a:t>
            </a:r>
          </a:p>
          <a:p>
            <a:pPr>
              <a:buFont typeface="+mj-lt"/>
              <a:buAutoNum type="arabicPeriod"/>
            </a:pPr>
            <a:r>
              <a:rPr lang="en-US" dirty="0"/>
              <a:t>The type of fragment is shown by a fragment operator. </a:t>
            </a:r>
          </a:p>
          <a:p>
            <a:endParaRPr lang="en-US" dirty="0"/>
          </a:p>
        </p:txBody>
      </p:sp>
      <p:pic>
        <p:nvPicPr>
          <p:cNvPr id="5" name="Picture 4">
            <a:extLst>
              <a:ext uri="{FF2B5EF4-FFF2-40B4-BE49-F238E27FC236}">
                <a16:creationId xmlns:a16="http://schemas.microsoft.com/office/drawing/2014/main" id="{0C297FE3-8446-1C6E-A754-4BF0253FB83F}"/>
              </a:ext>
            </a:extLst>
          </p:cNvPr>
          <p:cNvPicPr>
            <a:picLocks noChangeAspect="1"/>
          </p:cNvPicPr>
          <p:nvPr/>
        </p:nvPicPr>
        <p:blipFill rotWithShape="1">
          <a:blip r:embed="rId2"/>
          <a:srcRect l="18539" t="40150" r="33512" b="14457"/>
          <a:stretch/>
        </p:blipFill>
        <p:spPr>
          <a:xfrm>
            <a:off x="3428006" y="3744930"/>
            <a:ext cx="5845996" cy="3113070"/>
          </a:xfrm>
          <a:prstGeom prst="rect">
            <a:avLst/>
          </a:prstGeom>
        </p:spPr>
      </p:pic>
    </p:spTree>
    <p:extLst>
      <p:ext uri="{BB962C8B-B14F-4D97-AF65-F5344CB8AC3E}">
        <p14:creationId xmlns:p14="http://schemas.microsoft.com/office/powerpoint/2010/main" val="7449162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55B1-A745-1E42-2F86-229B5531D776}"/>
              </a:ext>
            </a:extLst>
          </p:cNvPr>
          <p:cNvSpPr>
            <a:spLocks noGrp="1"/>
          </p:cNvSpPr>
          <p:nvPr>
            <p:ph type="title"/>
          </p:nvPr>
        </p:nvSpPr>
        <p:spPr>
          <a:xfrm>
            <a:off x="677334" y="609600"/>
            <a:ext cx="4449470" cy="2133600"/>
          </a:xfrm>
        </p:spPr>
        <p:txBody>
          <a:bodyPr/>
          <a:lstStyle/>
          <a:p>
            <a:r>
              <a:rPr lang="en-US" b="1" dirty="0"/>
              <a:t>Example of a Sequence Diagram</a:t>
            </a:r>
            <a:br>
              <a:rPr lang="en-US" b="1" dirty="0"/>
            </a:br>
            <a:endParaRPr lang="en-US" dirty="0"/>
          </a:p>
        </p:txBody>
      </p:sp>
      <p:sp>
        <p:nvSpPr>
          <p:cNvPr id="3" name="Content Placeholder 2">
            <a:extLst>
              <a:ext uri="{FF2B5EF4-FFF2-40B4-BE49-F238E27FC236}">
                <a16:creationId xmlns:a16="http://schemas.microsoft.com/office/drawing/2014/main" id="{08AB490D-77CC-8FC5-05ED-CC967C722F90}"/>
              </a:ext>
            </a:extLst>
          </p:cNvPr>
          <p:cNvSpPr>
            <a:spLocks noGrp="1"/>
          </p:cNvSpPr>
          <p:nvPr>
            <p:ph idx="1"/>
          </p:nvPr>
        </p:nvSpPr>
        <p:spPr>
          <a:xfrm>
            <a:off x="677334" y="2085653"/>
            <a:ext cx="3370684" cy="4530903"/>
          </a:xfrm>
        </p:spPr>
        <p:txBody>
          <a:bodyPr/>
          <a:lstStyle/>
          <a:p>
            <a:r>
              <a:rPr lang="en-US" dirty="0"/>
              <a:t>An example of a high-level sequence diagram for online bookshop is given below.</a:t>
            </a:r>
          </a:p>
          <a:p>
            <a:r>
              <a:rPr lang="en-US" dirty="0"/>
              <a:t>Any online customer can search for a book catalog, view a description of a particular book, add a book to its shopping cart, and do checkout.</a:t>
            </a:r>
          </a:p>
          <a:p>
            <a:endParaRPr lang="en-US" dirty="0"/>
          </a:p>
        </p:txBody>
      </p:sp>
      <p:pic>
        <p:nvPicPr>
          <p:cNvPr id="4" name="Content Placeholder 4">
            <a:extLst>
              <a:ext uri="{FF2B5EF4-FFF2-40B4-BE49-F238E27FC236}">
                <a16:creationId xmlns:a16="http://schemas.microsoft.com/office/drawing/2014/main" id="{A2E8D5CE-802E-0355-6B52-EF5FAA97E85C}"/>
              </a:ext>
            </a:extLst>
          </p:cNvPr>
          <p:cNvPicPr>
            <a:picLocks noChangeAspect="1"/>
          </p:cNvPicPr>
          <p:nvPr/>
        </p:nvPicPr>
        <p:blipFill rotWithShape="1">
          <a:blip r:embed="rId2"/>
          <a:srcRect l="18817" t="25385" r="52528" b="14704"/>
          <a:stretch/>
        </p:blipFill>
        <p:spPr>
          <a:xfrm>
            <a:off x="5496674" y="164387"/>
            <a:ext cx="5722706" cy="6730072"/>
          </a:xfrm>
          <a:prstGeom prst="rect">
            <a:avLst/>
          </a:prstGeom>
        </p:spPr>
      </p:pic>
    </p:spTree>
    <p:extLst>
      <p:ext uri="{BB962C8B-B14F-4D97-AF65-F5344CB8AC3E}">
        <p14:creationId xmlns:p14="http://schemas.microsoft.com/office/powerpoint/2010/main" val="93023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B22F-94BF-B67F-F19C-687FC92B9AAA}"/>
              </a:ext>
            </a:extLst>
          </p:cNvPr>
          <p:cNvSpPr>
            <a:spLocks noGrp="1"/>
          </p:cNvSpPr>
          <p:nvPr>
            <p:ph type="title"/>
          </p:nvPr>
        </p:nvSpPr>
        <p:spPr>
          <a:xfrm>
            <a:off x="593808" y="156238"/>
            <a:ext cx="11004383" cy="1320800"/>
          </a:xfrm>
        </p:spPr>
        <p:txBody>
          <a:bodyPr>
            <a:normAutofit/>
          </a:bodyPr>
          <a:lstStyle/>
          <a:p>
            <a:r>
              <a:rPr lang="en-US" b="1" dirty="0"/>
              <a:t>Student Login Sequence Diagram Example</a:t>
            </a:r>
            <a:br>
              <a:rPr lang="en-US" b="1" dirty="0"/>
            </a:br>
            <a:endParaRPr lang="en-US" dirty="0"/>
          </a:p>
        </p:txBody>
      </p:sp>
      <p:sp>
        <p:nvSpPr>
          <p:cNvPr id="3" name="Content Placeholder 2">
            <a:extLst>
              <a:ext uri="{FF2B5EF4-FFF2-40B4-BE49-F238E27FC236}">
                <a16:creationId xmlns:a16="http://schemas.microsoft.com/office/drawing/2014/main" id="{676273C7-A737-0E60-1B56-1152F09880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FF4C2C6-BEE4-F723-B267-16D74C7BF84C}"/>
              </a:ext>
            </a:extLst>
          </p:cNvPr>
          <p:cNvPicPr>
            <a:picLocks noChangeAspect="1"/>
          </p:cNvPicPr>
          <p:nvPr/>
        </p:nvPicPr>
        <p:blipFill rotWithShape="1">
          <a:blip r:embed="rId2"/>
          <a:srcRect l="7921" t="27415" r="27191" b="15997"/>
          <a:stretch/>
        </p:blipFill>
        <p:spPr>
          <a:xfrm>
            <a:off x="677334" y="1304818"/>
            <a:ext cx="9493321" cy="4656928"/>
          </a:xfrm>
          <a:prstGeom prst="rect">
            <a:avLst/>
          </a:prstGeom>
        </p:spPr>
      </p:pic>
    </p:spTree>
    <p:extLst>
      <p:ext uri="{BB962C8B-B14F-4D97-AF65-F5344CB8AC3E}">
        <p14:creationId xmlns:p14="http://schemas.microsoft.com/office/powerpoint/2010/main" val="809409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3BCF-799A-4C1F-1416-A3BE45C7DE5B}"/>
              </a:ext>
            </a:extLst>
          </p:cNvPr>
          <p:cNvSpPr>
            <a:spLocks noGrp="1"/>
          </p:cNvSpPr>
          <p:nvPr>
            <p:ph type="title"/>
          </p:nvPr>
        </p:nvSpPr>
        <p:spPr>
          <a:xfrm>
            <a:off x="640042" y="270553"/>
            <a:ext cx="10911915" cy="1320800"/>
          </a:xfrm>
        </p:spPr>
        <p:txBody>
          <a:bodyPr/>
          <a:lstStyle/>
          <a:p>
            <a:r>
              <a:rPr lang="en-US" b="1" dirty="0"/>
              <a:t>Sequence Diagram</a:t>
            </a:r>
            <a:endParaRPr lang="en-US" dirty="0"/>
          </a:p>
        </p:txBody>
      </p:sp>
      <p:sp>
        <p:nvSpPr>
          <p:cNvPr id="7" name="Content Placeholder 6">
            <a:extLst>
              <a:ext uri="{FF2B5EF4-FFF2-40B4-BE49-F238E27FC236}">
                <a16:creationId xmlns:a16="http://schemas.microsoft.com/office/drawing/2014/main" id="{B630CB2C-34B2-E1B6-5EB3-5F176856DC55}"/>
              </a:ext>
            </a:extLst>
          </p:cNvPr>
          <p:cNvSpPr>
            <a:spLocks noGrp="1"/>
          </p:cNvSpPr>
          <p:nvPr>
            <p:ph idx="1"/>
          </p:nvPr>
        </p:nvSpPr>
        <p:spPr>
          <a:xfrm>
            <a:off x="308225" y="1294544"/>
            <a:ext cx="10911915" cy="5208997"/>
          </a:xfrm>
        </p:spPr>
        <p:txBody>
          <a:bodyPr>
            <a:normAutofit/>
          </a:bodyPr>
          <a:lstStyle/>
          <a:p>
            <a:pPr marL="0" indent="0">
              <a:buNone/>
            </a:pPr>
            <a:r>
              <a:rPr lang="en-US" b="1" dirty="0">
                <a:solidFill>
                  <a:srgbClr val="FF0000"/>
                </a:solidFill>
              </a:rPr>
              <a:t>Benefits of a Sequence Diagram</a:t>
            </a:r>
          </a:p>
          <a:p>
            <a:pPr>
              <a:buFont typeface="+mj-lt"/>
              <a:buAutoNum type="arabicPeriod"/>
            </a:pPr>
            <a:r>
              <a:rPr lang="en-US" dirty="0"/>
              <a:t>It explores the real-time application.</a:t>
            </a:r>
          </a:p>
          <a:p>
            <a:pPr>
              <a:buFont typeface="+mj-lt"/>
              <a:buAutoNum type="arabicPeriod"/>
            </a:pPr>
            <a:r>
              <a:rPr lang="en-US" dirty="0"/>
              <a:t>It depicts the message flow between the different objects.</a:t>
            </a:r>
          </a:p>
          <a:p>
            <a:pPr>
              <a:buFont typeface="+mj-lt"/>
              <a:buAutoNum type="arabicPeriod"/>
            </a:pPr>
            <a:r>
              <a:rPr lang="en-US" dirty="0"/>
              <a:t>It has easy maintenance.</a:t>
            </a:r>
          </a:p>
          <a:p>
            <a:pPr>
              <a:buFont typeface="+mj-lt"/>
              <a:buAutoNum type="arabicPeriod"/>
            </a:pPr>
            <a:r>
              <a:rPr lang="en-US" dirty="0"/>
              <a:t>It is easy to generate.</a:t>
            </a:r>
          </a:p>
          <a:p>
            <a:pPr>
              <a:buFont typeface="+mj-lt"/>
              <a:buAutoNum type="arabicPeriod"/>
            </a:pPr>
            <a:r>
              <a:rPr lang="en-US" dirty="0"/>
              <a:t>Implement both forward and reverse engineering.</a:t>
            </a:r>
          </a:p>
          <a:p>
            <a:pPr>
              <a:buFont typeface="+mj-lt"/>
              <a:buAutoNum type="arabicPeriod"/>
            </a:pPr>
            <a:r>
              <a:rPr lang="en-US" dirty="0"/>
              <a:t>It can easily update as per the new change in the system. </a:t>
            </a:r>
          </a:p>
          <a:p>
            <a:pPr marL="0" indent="0">
              <a:buNone/>
            </a:pPr>
            <a:r>
              <a:rPr lang="en-US" b="1" dirty="0">
                <a:solidFill>
                  <a:srgbClr val="FF0000"/>
                </a:solidFill>
              </a:rPr>
              <a:t>The drawback of a Sequence Diagram</a:t>
            </a:r>
          </a:p>
          <a:p>
            <a:pPr>
              <a:buFont typeface="+mj-lt"/>
              <a:buAutoNum type="arabicPeriod"/>
            </a:pPr>
            <a:r>
              <a:rPr lang="en-US" dirty="0"/>
              <a:t>In the case of too many lifelines, the sequence diagram can get more complex.</a:t>
            </a:r>
          </a:p>
          <a:p>
            <a:pPr>
              <a:buFont typeface="+mj-lt"/>
              <a:buAutoNum type="arabicPeriod"/>
            </a:pPr>
            <a:r>
              <a:rPr lang="en-US" dirty="0"/>
              <a:t>The incorrect result may be produced, if the order of the flow of messages changes. </a:t>
            </a:r>
          </a:p>
          <a:p>
            <a:pPr>
              <a:buFont typeface="+mj-lt"/>
              <a:buAutoNum type="arabicPeriod"/>
            </a:pPr>
            <a:r>
              <a:rPr lang="en-US" dirty="0"/>
              <a:t>Since each sequence needs distinct notations for its representation, it may make the diagram more complex.</a:t>
            </a:r>
          </a:p>
          <a:p>
            <a:pPr>
              <a:buFont typeface="+mj-lt"/>
              <a:buAutoNum type="arabicPeriod"/>
            </a:pPr>
            <a:r>
              <a:rPr lang="en-US" dirty="0"/>
              <a:t>The type of sequence is decided by the type of message.</a:t>
            </a:r>
          </a:p>
          <a:p>
            <a:endParaRPr lang="en-US" dirty="0"/>
          </a:p>
        </p:txBody>
      </p:sp>
    </p:spTree>
    <p:extLst>
      <p:ext uri="{BB962C8B-B14F-4D97-AF65-F5344CB8AC3E}">
        <p14:creationId xmlns:p14="http://schemas.microsoft.com/office/powerpoint/2010/main" val="1487350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12E-CAC3-0C6F-888E-A2C4540F1FF4}"/>
              </a:ext>
            </a:extLst>
          </p:cNvPr>
          <p:cNvSpPr>
            <a:spLocks noGrp="1"/>
          </p:cNvSpPr>
          <p:nvPr>
            <p:ph type="title"/>
          </p:nvPr>
        </p:nvSpPr>
        <p:spPr/>
        <p:txBody>
          <a:bodyPr/>
          <a:lstStyle/>
          <a:p>
            <a:r>
              <a:rPr lang="en-US" b="1" dirty="0"/>
              <a:t>UML State Machine Diagram</a:t>
            </a:r>
            <a:br>
              <a:rPr lang="en-US" b="1" dirty="0"/>
            </a:br>
            <a:endParaRPr lang="en-US" dirty="0"/>
          </a:p>
        </p:txBody>
      </p:sp>
      <p:sp>
        <p:nvSpPr>
          <p:cNvPr id="3" name="Content Placeholder 2">
            <a:extLst>
              <a:ext uri="{FF2B5EF4-FFF2-40B4-BE49-F238E27FC236}">
                <a16:creationId xmlns:a16="http://schemas.microsoft.com/office/drawing/2014/main" id="{EA744BC6-A5EA-D95C-6BD2-8571E922F464}"/>
              </a:ext>
            </a:extLst>
          </p:cNvPr>
          <p:cNvSpPr>
            <a:spLocks noGrp="1"/>
          </p:cNvSpPr>
          <p:nvPr>
            <p:ph idx="1"/>
          </p:nvPr>
        </p:nvSpPr>
        <p:spPr>
          <a:xfrm>
            <a:off x="358834" y="1626333"/>
            <a:ext cx="11004383" cy="3880773"/>
          </a:xfrm>
        </p:spPr>
        <p:txBody>
          <a:bodyPr>
            <a:normAutofit/>
          </a:bodyPr>
          <a:lstStyle/>
          <a:p>
            <a:pPr>
              <a:lnSpc>
                <a:spcPct val="150000"/>
              </a:lnSpc>
            </a:pPr>
            <a:r>
              <a:rPr lang="en-US" sz="2000" dirty="0"/>
              <a:t>The state machine diagram is also called the </a:t>
            </a:r>
            <a:r>
              <a:rPr lang="en-US" sz="2000" dirty="0" err="1"/>
              <a:t>Statechart</a:t>
            </a:r>
            <a:r>
              <a:rPr lang="en-US" sz="2000" dirty="0"/>
              <a:t> or State Transition diagram, which shows the order of states underwent by an object within the system. It captures the software system's behavior. It models the behavior of a class, a subsystem, a package, and a complete system.</a:t>
            </a:r>
          </a:p>
          <a:p>
            <a:pPr>
              <a:lnSpc>
                <a:spcPct val="150000"/>
              </a:lnSpc>
            </a:pPr>
            <a:r>
              <a:rPr lang="en-US" sz="2000" dirty="0"/>
              <a:t>It tends out to be an efficient way of modeling the interactions and collaborations in the external entities and the system. It models event-based systems to handle the state of an object. It also defines several distinct states of a component within the system. Each object/component has a specific state.</a:t>
            </a:r>
          </a:p>
          <a:p>
            <a:endParaRPr lang="en-US" dirty="0"/>
          </a:p>
        </p:txBody>
      </p:sp>
    </p:spTree>
    <p:extLst>
      <p:ext uri="{BB962C8B-B14F-4D97-AF65-F5344CB8AC3E}">
        <p14:creationId xmlns:p14="http://schemas.microsoft.com/office/powerpoint/2010/main" val="6518945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90123-F77B-B021-102B-C3B8A4A9E900}"/>
              </a:ext>
            </a:extLst>
          </p:cNvPr>
          <p:cNvSpPr>
            <a:spLocks noGrp="1"/>
          </p:cNvSpPr>
          <p:nvPr>
            <p:ph type="title"/>
          </p:nvPr>
        </p:nvSpPr>
        <p:spPr>
          <a:xfrm>
            <a:off x="677333" y="609600"/>
            <a:ext cx="10768077" cy="1320800"/>
          </a:xfrm>
        </p:spPr>
        <p:txBody>
          <a:bodyPr/>
          <a:lstStyle/>
          <a:p>
            <a:r>
              <a:rPr lang="en-US" b="1" dirty="0"/>
              <a:t>UML State Machine Diagram</a:t>
            </a:r>
            <a:br>
              <a:rPr lang="en-US" b="1" dirty="0"/>
            </a:br>
            <a:endParaRPr lang="en-US" dirty="0"/>
          </a:p>
        </p:txBody>
      </p:sp>
      <p:sp>
        <p:nvSpPr>
          <p:cNvPr id="3" name="Content Placeholder 2">
            <a:extLst>
              <a:ext uri="{FF2B5EF4-FFF2-40B4-BE49-F238E27FC236}">
                <a16:creationId xmlns:a16="http://schemas.microsoft.com/office/drawing/2014/main" id="{7727B3E3-1F30-20A0-D6D1-677B223712F8}"/>
              </a:ext>
            </a:extLst>
          </p:cNvPr>
          <p:cNvSpPr>
            <a:spLocks noGrp="1"/>
          </p:cNvSpPr>
          <p:nvPr>
            <p:ph idx="1"/>
          </p:nvPr>
        </p:nvSpPr>
        <p:spPr/>
        <p:txBody>
          <a:bodyPr/>
          <a:lstStyle/>
          <a:p>
            <a:r>
              <a:rPr lang="en-US" dirty="0"/>
              <a:t>Following are the types of a state machine diagram that are given below: </a:t>
            </a:r>
          </a:p>
          <a:p>
            <a:pPr>
              <a:buFont typeface="+mj-lt"/>
              <a:buAutoNum type="arabicPeriod"/>
            </a:pPr>
            <a:r>
              <a:rPr lang="en-US" b="1" dirty="0"/>
              <a:t>Behavioral state machine</a:t>
            </a:r>
            <a:br>
              <a:rPr lang="en-US" dirty="0"/>
            </a:br>
            <a:r>
              <a:rPr lang="en-US" dirty="0"/>
              <a:t>The behavioral state machine diagram records the behavior of an object within the system. It depicts an implementation of a particular entity. It models the behavior of the system.</a:t>
            </a:r>
          </a:p>
          <a:p>
            <a:pPr>
              <a:buFont typeface="+mj-lt"/>
              <a:buAutoNum type="arabicPeriod"/>
            </a:pPr>
            <a:r>
              <a:rPr lang="en-US" b="1" dirty="0"/>
              <a:t>Protocol state machine</a:t>
            </a:r>
            <a:br>
              <a:rPr lang="en-US" dirty="0"/>
            </a:br>
            <a:r>
              <a:rPr lang="en-US" dirty="0"/>
              <a:t>It captures the behavior of the protocol. The protocol state machine depicts the change in the state of the protocol and parallel changes within the system. But it does not portray the implementation of a particular component.</a:t>
            </a:r>
          </a:p>
          <a:p>
            <a:endParaRPr lang="en-US" dirty="0"/>
          </a:p>
        </p:txBody>
      </p:sp>
    </p:spTree>
    <p:extLst>
      <p:ext uri="{BB962C8B-B14F-4D97-AF65-F5344CB8AC3E}">
        <p14:creationId xmlns:p14="http://schemas.microsoft.com/office/powerpoint/2010/main" val="1897101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34622-3FC0-F731-6FCA-6BD1DCA49732}"/>
              </a:ext>
            </a:extLst>
          </p:cNvPr>
          <p:cNvSpPr>
            <a:spLocks noGrp="1"/>
          </p:cNvSpPr>
          <p:nvPr>
            <p:ph type="title"/>
          </p:nvPr>
        </p:nvSpPr>
        <p:spPr/>
        <p:txBody>
          <a:bodyPr/>
          <a:lstStyle/>
          <a:p>
            <a:r>
              <a:rPr lang="en-US" b="1" dirty="0"/>
              <a:t>Why State Machine Diagram?</a:t>
            </a:r>
            <a:br>
              <a:rPr lang="en-US" b="1" dirty="0"/>
            </a:br>
            <a:endParaRPr lang="en-US" dirty="0"/>
          </a:p>
        </p:txBody>
      </p:sp>
      <p:sp>
        <p:nvSpPr>
          <p:cNvPr id="3" name="Content Placeholder 2">
            <a:extLst>
              <a:ext uri="{FF2B5EF4-FFF2-40B4-BE49-F238E27FC236}">
                <a16:creationId xmlns:a16="http://schemas.microsoft.com/office/drawing/2014/main" id="{DFE854EE-3486-E6E9-FCE8-7BA96E335951}"/>
              </a:ext>
            </a:extLst>
          </p:cNvPr>
          <p:cNvSpPr>
            <a:spLocks noGrp="1"/>
          </p:cNvSpPr>
          <p:nvPr>
            <p:ph idx="1"/>
          </p:nvPr>
        </p:nvSpPr>
        <p:spPr>
          <a:xfrm>
            <a:off x="359596" y="1605785"/>
            <a:ext cx="10962525" cy="5000498"/>
          </a:xfrm>
        </p:spPr>
        <p:txBody>
          <a:bodyPr>
            <a:normAutofit fontScale="92500"/>
          </a:bodyPr>
          <a:lstStyle/>
          <a:p>
            <a:pPr>
              <a:lnSpc>
                <a:spcPct val="150000"/>
              </a:lnSpc>
            </a:pPr>
            <a:r>
              <a:rPr lang="en-US" sz="2200" dirty="0"/>
              <a:t>Since it records the dynamic view of a system, it portrays the behavior of a software application. During a lifespan, an object underwent several states, such that the lifespan exist until the program is executing. Each state depicts some useful information about the object.</a:t>
            </a:r>
          </a:p>
          <a:p>
            <a:pPr>
              <a:lnSpc>
                <a:spcPct val="150000"/>
              </a:lnSpc>
            </a:pPr>
            <a:r>
              <a:rPr lang="en-US" sz="2200" dirty="0"/>
              <a:t>t blueprints an interactive system that response back to either the internal events or the external ones. The execution flow from one state to another is represented by a state machine diagram. It visualizes an object state from its creation to its termination.</a:t>
            </a:r>
          </a:p>
          <a:p>
            <a:pPr>
              <a:lnSpc>
                <a:spcPct val="150000"/>
              </a:lnSpc>
            </a:pPr>
            <a:r>
              <a:rPr lang="en-US" sz="2200" dirty="0"/>
              <a:t>The main purpose is to depict each state of an individual object. It represents an interactive system and the entities inside the system. It records the dynamic behavior of the system.</a:t>
            </a:r>
          </a:p>
          <a:p>
            <a:pPr>
              <a:lnSpc>
                <a:spcPct val="150000"/>
              </a:lnSpc>
            </a:pPr>
            <a:endParaRPr lang="en-US" sz="2200" dirty="0"/>
          </a:p>
          <a:p>
            <a:endParaRPr lang="en-US" dirty="0"/>
          </a:p>
        </p:txBody>
      </p:sp>
    </p:spTree>
    <p:extLst>
      <p:ext uri="{BB962C8B-B14F-4D97-AF65-F5344CB8AC3E}">
        <p14:creationId xmlns:p14="http://schemas.microsoft.com/office/powerpoint/2010/main" val="2733554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BF8D-4F8A-3367-6671-2FC63EBA95F3}"/>
              </a:ext>
            </a:extLst>
          </p:cNvPr>
          <p:cNvSpPr>
            <a:spLocks noGrp="1"/>
          </p:cNvSpPr>
          <p:nvPr>
            <p:ph type="title"/>
          </p:nvPr>
        </p:nvSpPr>
        <p:spPr>
          <a:xfrm>
            <a:off x="595140" y="222607"/>
            <a:ext cx="10788626" cy="681519"/>
          </a:xfrm>
        </p:spPr>
        <p:txBody>
          <a:bodyPr>
            <a:normAutofit fontScale="90000"/>
          </a:bodyPr>
          <a:lstStyle/>
          <a:p>
            <a:r>
              <a:rPr lang="en-US" b="1" dirty="0"/>
              <a:t>Notation of a State Machine Diagram</a:t>
            </a:r>
            <a:br>
              <a:rPr lang="en-US" b="1" dirty="0"/>
            </a:br>
            <a:endParaRPr lang="en-US" dirty="0"/>
          </a:p>
        </p:txBody>
      </p:sp>
      <p:pic>
        <p:nvPicPr>
          <p:cNvPr id="5" name="Content Placeholder 4">
            <a:extLst>
              <a:ext uri="{FF2B5EF4-FFF2-40B4-BE49-F238E27FC236}">
                <a16:creationId xmlns:a16="http://schemas.microsoft.com/office/drawing/2014/main" id="{7660D4A3-CA9B-7982-9D23-88E550E2AA20}"/>
              </a:ext>
            </a:extLst>
          </p:cNvPr>
          <p:cNvPicPr>
            <a:picLocks noGrp="1" noChangeAspect="1"/>
          </p:cNvPicPr>
          <p:nvPr>
            <p:ph idx="1"/>
          </p:nvPr>
        </p:nvPicPr>
        <p:blipFill rotWithShape="1">
          <a:blip r:embed="rId2"/>
          <a:srcRect l="16451" t="32679" r="56600" b="25432"/>
          <a:stretch/>
        </p:blipFill>
        <p:spPr>
          <a:xfrm>
            <a:off x="7404243" y="1221482"/>
            <a:ext cx="4787757" cy="4185981"/>
          </a:xfrm>
        </p:spPr>
      </p:pic>
      <p:sp>
        <p:nvSpPr>
          <p:cNvPr id="7" name="TextBox 6">
            <a:extLst>
              <a:ext uri="{FF2B5EF4-FFF2-40B4-BE49-F238E27FC236}">
                <a16:creationId xmlns:a16="http://schemas.microsoft.com/office/drawing/2014/main" id="{8FE39364-0A2D-8347-1C86-7929F8B33713}"/>
              </a:ext>
            </a:extLst>
          </p:cNvPr>
          <p:cNvSpPr txBox="1"/>
          <p:nvPr/>
        </p:nvSpPr>
        <p:spPr>
          <a:xfrm>
            <a:off x="246580" y="1067371"/>
            <a:ext cx="7451392" cy="5509200"/>
          </a:xfrm>
          <a:prstGeom prst="rect">
            <a:avLst/>
          </a:prstGeom>
          <a:noFill/>
        </p:spPr>
        <p:txBody>
          <a:bodyPr wrap="square">
            <a:spAutoFit/>
          </a:bodyPr>
          <a:lstStyle/>
          <a:p>
            <a:pPr>
              <a:buFont typeface="+mj-lt"/>
              <a:buAutoNum type="arabicPeriod"/>
            </a:pPr>
            <a:r>
              <a:rPr lang="en-US" sz="2200" b="1" dirty="0"/>
              <a:t>Initial state:</a:t>
            </a:r>
            <a:r>
              <a:rPr lang="en-US" sz="2200" dirty="0"/>
              <a:t> It defines the initial state (beginning) of a system, and it is represented by a black filled circle.</a:t>
            </a:r>
          </a:p>
          <a:p>
            <a:pPr>
              <a:buFont typeface="+mj-lt"/>
              <a:buAutoNum type="arabicPeriod"/>
            </a:pPr>
            <a:r>
              <a:rPr lang="en-US" sz="2200" b="1" dirty="0"/>
              <a:t>Final state:</a:t>
            </a:r>
            <a:r>
              <a:rPr lang="en-US" sz="2200" dirty="0"/>
              <a:t> It represents the final state (end) of a system. It is denoted by a filled circle present within a circle.</a:t>
            </a:r>
          </a:p>
          <a:p>
            <a:pPr>
              <a:buFont typeface="+mj-lt"/>
              <a:buAutoNum type="arabicPeriod"/>
            </a:pPr>
            <a:r>
              <a:rPr lang="en-US" sz="2200" b="1" dirty="0"/>
              <a:t>Decision box:</a:t>
            </a:r>
            <a:r>
              <a:rPr lang="en-US" sz="2200" dirty="0"/>
              <a:t> It is of diamond shape that represents the decisions to be made on the basis of an evaluated guard.</a:t>
            </a:r>
          </a:p>
          <a:p>
            <a:pPr>
              <a:buFont typeface="+mj-lt"/>
              <a:buAutoNum type="arabicPeriod"/>
            </a:pPr>
            <a:r>
              <a:rPr lang="en-US" sz="2200" b="1" dirty="0"/>
              <a:t>Transition:</a:t>
            </a:r>
            <a:r>
              <a:rPr lang="en-US" sz="2200" dirty="0"/>
              <a:t> A change of control from one state to another due to the occurrence of some event is termed as a transition. It is represented by an arrow labeled with an event due to which the change has ensued.</a:t>
            </a:r>
          </a:p>
          <a:p>
            <a:pPr>
              <a:buFont typeface="+mj-lt"/>
              <a:buAutoNum type="arabicPeriod"/>
            </a:pPr>
            <a:r>
              <a:rPr lang="en-US" sz="2200" b="1" dirty="0"/>
              <a:t>State box:</a:t>
            </a:r>
            <a:r>
              <a:rPr lang="en-US" sz="2200" dirty="0"/>
              <a:t> It depicts the conditions or circumstances of a particular object of a class at a specific point of time. A rectangle with round corners is used to represent the state box.</a:t>
            </a:r>
          </a:p>
        </p:txBody>
      </p:sp>
    </p:spTree>
    <p:extLst>
      <p:ext uri="{BB962C8B-B14F-4D97-AF65-F5344CB8AC3E}">
        <p14:creationId xmlns:p14="http://schemas.microsoft.com/office/powerpoint/2010/main" val="117881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A0034-1551-FD56-E821-1D6B45C105B1}"/>
              </a:ext>
            </a:extLst>
          </p:cNvPr>
          <p:cNvSpPr>
            <a:spLocks noGrp="1"/>
          </p:cNvSpPr>
          <p:nvPr>
            <p:ph type="title"/>
          </p:nvPr>
        </p:nvSpPr>
        <p:spPr/>
        <p:txBody>
          <a:bodyPr/>
          <a:lstStyle/>
          <a:p>
            <a:r>
              <a:rPr lang="en-US" b="1" dirty="0"/>
              <a:t>Types of State</a:t>
            </a:r>
            <a:br>
              <a:rPr lang="en-US" b="1" dirty="0"/>
            </a:br>
            <a:endParaRPr lang="en-US" dirty="0"/>
          </a:p>
        </p:txBody>
      </p:sp>
      <p:sp>
        <p:nvSpPr>
          <p:cNvPr id="3" name="Content Placeholder 2">
            <a:extLst>
              <a:ext uri="{FF2B5EF4-FFF2-40B4-BE49-F238E27FC236}">
                <a16:creationId xmlns:a16="http://schemas.microsoft.com/office/drawing/2014/main" id="{CFAD555D-6A31-58EA-4E17-32E73A4C2AD4}"/>
              </a:ext>
            </a:extLst>
          </p:cNvPr>
          <p:cNvSpPr>
            <a:spLocks noGrp="1"/>
          </p:cNvSpPr>
          <p:nvPr>
            <p:ph idx="1"/>
          </p:nvPr>
        </p:nvSpPr>
        <p:spPr/>
        <p:txBody>
          <a:bodyPr/>
          <a:lstStyle/>
          <a:p>
            <a:r>
              <a:rPr lang="en-US" dirty="0"/>
              <a:t>The UML consist of three states:</a:t>
            </a:r>
          </a:p>
          <a:p>
            <a:pPr>
              <a:buFont typeface="+mj-lt"/>
              <a:buAutoNum type="arabicPeriod"/>
            </a:pPr>
            <a:r>
              <a:rPr lang="en-US" b="1" dirty="0"/>
              <a:t>Simple state:</a:t>
            </a:r>
            <a:r>
              <a:rPr lang="en-US" dirty="0"/>
              <a:t> It does not constitute any substructure.</a:t>
            </a:r>
          </a:p>
          <a:p>
            <a:pPr>
              <a:buFont typeface="+mj-lt"/>
              <a:buAutoNum type="arabicPeriod"/>
            </a:pPr>
            <a:r>
              <a:rPr lang="en-US" b="1" dirty="0"/>
              <a:t>Composite state:</a:t>
            </a:r>
            <a:r>
              <a:rPr lang="en-US" dirty="0"/>
              <a:t> It consists of nested states (substates), such that it does not contain more than one initial state and one final state. It can be nested to any level.</a:t>
            </a:r>
          </a:p>
          <a:p>
            <a:pPr>
              <a:buFont typeface="+mj-lt"/>
              <a:buAutoNum type="arabicPeriod"/>
            </a:pPr>
            <a:r>
              <a:rPr lang="en-US" b="1" dirty="0"/>
              <a:t>Submachine state:</a:t>
            </a:r>
            <a:r>
              <a:rPr lang="en-US" dirty="0"/>
              <a:t> The submachine state is semantically identical to the composite state, but it can be reused.</a:t>
            </a:r>
          </a:p>
          <a:p>
            <a:endParaRPr lang="en-US" dirty="0"/>
          </a:p>
        </p:txBody>
      </p:sp>
    </p:spTree>
    <p:extLst>
      <p:ext uri="{BB962C8B-B14F-4D97-AF65-F5344CB8AC3E}">
        <p14:creationId xmlns:p14="http://schemas.microsoft.com/office/powerpoint/2010/main" val="8733985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1F9AC-0F97-483D-A603-108F23BF7722}"/>
              </a:ext>
            </a:extLst>
          </p:cNvPr>
          <p:cNvSpPr>
            <a:spLocks noGrp="1"/>
          </p:cNvSpPr>
          <p:nvPr>
            <p:ph type="title"/>
          </p:nvPr>
        </p:nvSpPr>
        <p:spPr>
          <a:xfrm>
            <a:off x="709231" y="103963"/>
            <a:ext cx="11238219" cy="1320800"/>
          </a:xfrm>
        </p:spPr>
        <p:txBody>
          <a:bodyPr/>
          <a:lstStyle/>
          <a:p>
            <a:r>
              <a:rPr lang="en-US" b="1" dirty="0"/>
              <a:t>How to Draw a State Machine Diagram</a:t>
            </a:r>
            <a:endParaRPr lang="en-US" dirty="0"/>
          </a:p>
        </p:txBody>
      </p:sp>
      <p:sp>
        <p:nvSpPr>
          <p:cNvPr id="3" name="Content Placeholder 2">
            <a:extLst>
              <a:ext uri="{FF2B5EF4-FFF2-40B4-BE49-F238E27FC236}">
                <a16:creationId xmlns:a16="http://schemas.microsoft.com/office/drawing/2014/main" id="{FFEEE6C6-5267-4BE1-FECC-8694EBDB6D98}"/>
              </a:ext>
            </a:extLst>
          </p:cNvPr>
          <p:cNvSpPr>
            <a:spLocks noGrp="1"/>
          </p:cNvSpPr>
          <p:nvPr>
            <p:ph idx="1"/>
          </p:nvPr>
        </p:nvSpPr>
        <p:spPr>
          <a:xfrm>
            <a:off x="244549" y="1424763"/>
            <a:ext cx="10983432" cy="5273749"/>
          </a:xfrm>
        </p:spPr>
        <p:txBody>
          <a:bodyPr>
            <a:normAutofit fontScale="92500" lnSpcReduction="10000"/>
          </a:bodyPr>
          <a:lstStyle/>
          <a:p>
            <a:pPr>
              <a:lnSpc>
                <a:spcPct val="160000"/>
              </a:lnSpc>
            </a:pPr>
            <a:r>
              <a:rPr lang="en-US" dirty="0"/>
              <a:t>The state machine diagram is used to portray various states underwent by an object. The change in one state to another is due to the occurrence of some event. All of the possible states of a particular component must be identified before drawing a state machine diagram.</a:t>
            </a:r>
          </a:p>
          <a:p>
            <a:pPr>
              <a:lnSpc>
                <a:spcPct val="160000"/>
              </a:lnSpc>
            </a:pPr>
            <a:r>
              <a:rPr lang="en-US" dirty="0"/>
              <a:t>The primary focus of the state machine diagram is to depict the states of a system. These states are essential while drawing a state transition diagram. The objects, states, and events due to which the state transition occurs must be acknowledged before the implementation of a state machine diagram.</a:t>
            </a:r>
          </a:p>
          <a:p>
            <a:pPr>
              <a:lnSpc>
                <a:spcPct val="160000"/>
              </a:lnSpc>
            </a:pPr>
            <a:r>
              <a:rPr lang="en-US" dirty="0"/>
              <a:t>Following are the steps that are to be incorporated while drawing a state machine diagram:</a:t>
            </a:r>
          </a:p>
          <a:p>
            <a:pPr>
              <a:lnSpc>
                <a:spcPct val="160000"/>
              </a:lnSpc>
              <a:buFont typeface="+mj-lt"/>
              <a:buAutoNum type="arabicPeriod"/>
            </a:pPr>
            <a:r>
              <a:rPr lang="en-US" dirty="0"/>
              <a:t>A unique and understandable name should be assigned to the state transition that describes the behavior of the system.</a:t>
            </a:r>
          </a:p>
          <a:p>
            <a:pPr>
              <a:lnSpc>
                <a:spcPct val="160000"/>
              </a:lnSpc>
              <a:buFont typeface="+mj-lt"/>
              <a:buAutoNum type="arabicPeriod"/>
            </a:pPr>
            <a:r>
              <a:rPr lang="en-US" dirty="0"/>
              <a:t>Out of multiple objects, only the essential objects are implemented.</a:t>
            </a:r>
          </a:p>
          <a:p>
            <a:pPr>
              <a:lnSpc>
                <a:spcPct val="160000"/>
              </a:lnSpc>
              <a:buFont typeface="+mj-lt"/>
              <a:buAutoNum type="arabicPeriod"/>
            </a:pPr>
            <a:r>
              <a:rPr lang="en-US" dirty="0"/>
              <a:t>A proper name should be given to the events and the transitions.</a:t>
            </a:r>
          </a:p>
          <a:p>
            <a:endParaRPr lang="en-US" dirty="0"/>
          </a:p>
        </p:txBody>
      </p:sp>
    </p:spTree>
    <p:extLst>
      <p:ext uri="{BB962C8B-B14F-4D97-AF65-F5344CB8AC3E}">
        <p14:creationId xmlns:p14="http://schemas.microsoft.com/office/powerpoint/2010/main" val="368735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 Object Oriented Model</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a:xfrm>
            <a:off x="571500" y="1485901"/>
            <a:ext cx="8702502" cy="4555462"/>
          </a:xfrm>
        </p:spPr>
        <p:txBody>
          <a:bodyPr/>
          <a:lstStyle/>
          <a:p>
            <a:pPr marL="0" indent="0">
              <a:buNone/>
            </a:pPr>
            <a:r>
              <a:rPr lang="en-US" dirty="0"/>
              <a:t>While developing systems based on this approach, the analyst makes use of certain models to analyze and depict these objects. The methodology supports and uses three basic Models:</a:t>
            </a:r>
          </a:p>
          <a:p>
            <a:pPr marL="0" indent="0">
              <a:buNone/>
            </a:pPr>
            <a:r>
              <a:rPr lang="en-US" dirty="0"/>
              <a:t> Object Model - This model describes the objects in a system and their interrelationships. This model observes all the objects as static and does not pay any attention to their dynamic nature.</a:t>
            </a:r>
          </a:p>
          <a:p>
            <a:pPr marL="0" indent="0">
              <a:buNone/>
            </a:pPr>
            <a:r>
              <a:rPr lang="en-US" dirty="0"/>
              <a:t> Dynamic Model - This model depicts the dynamic aspects of the system. It portrays the changes occurring in the states of various objects with the events that might occur in the system.</a:t>
            </a:r>
          </a:p>
          <a:p>
            <a:pPr marL="0" indent="0">
              <a:buNone/>
            </a:pPr>
            <a:r>
              <a:rPr lang="en-US" dirty="0"/>
              <a:t> Functional Model - This model basically describes the data transformations of the system. This describes the flow of data and the changes that occur to the data throughout the system.</a:t>
            </a:r>
          </a:p>
        </p:txBody>
      </p:sp>
    </p:spTree>
    <p:extLst>
      <p:ext uri="{BB962C8B-B14F-4D97-AF65-F5344CB8AC3E}">
        <p14:creationId xmlns:p14="http://schemas.microsoft.com/office/powerpoint/2010/main" val="31562309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B3E7B-86E9-24AE-7AE8-2575B41A90D2}"/>
              </a:ext>
            </a:extLst>
          </p:cNvPr>
          <p:cNvSpPr>
            <a:spLocks noGrp="1"/>
          </p:cNvSpPr>
          <p:nvPr>
            <p:ph type="title"/>
          </p:nvPr>
        </p:nvSpPr>
        <p:spPr/>
        <p:txBody>
          <a:bodyPr/>
          <a:lstStyle/>
          <a:p>
            <a:r>
              <a:rPr lang="en-US" b="1" dirty="0"/>
              <a:t>When to use a State Machine Diagram?</a:t>
            </a:r>
            <a:br>
              <a:rPr lang="en-US" b="1" dirty="0"/>
            </a:br>
            <a:endParaRPr lang="en-US" dirty="0"/>
          </a:p>
        </p:txBody>
      </p:sp>
      <p:sp>
        <p:nvSpPr>
          <p:cNvPr id="3" name="Content Placeholder 2">
            <a:extLst>
              <a:ext uri="{FF2B5EF4-FFF2-40B4-BE49-F238E27FC236}">
                <a16:creationId xmlns:a16="http://schemas.microsoft.com/office/drawing/2014/main" id="{5E324432-884C-08BB-9A3D-FBA405825F79}"/>
              </a:ext>
            </a:extLst>
          </p:cNvPr>
          <p:cNvSpPr>
            <a:spLocks noGrp="1"/>
          </p:cNvSpPr>
          <p:nvPr>
            <p:ph idx="1"/>
          </p:nvPr>
        </p:nvSpPr>
        <p:spPr>
          <a:xfrm>
            <a:off x="382773" y="1488558"/>
            <a:ext cx="11451264" cy="5252483"/>
          </a:xfrm>
        </p:spPr>
        <p:txBody>
          <a:bodyPr>
            <a:normAutofit/>
          </a:bodyPr>
          <a:lstStyle/>
          <a:p>
            <a:pPr>
              <a:lnSpc>
                <a:spcPct val="150000"/>
              </a:lnSpc>
            </a:pPr>
            <a:r>
              <a:rPr lang="en-US" dirty="0"/>
              <a:t>The state machine diagram implements the real-world models as well as the object-oriented systems. It records the dynamic behavior of the system, which is used to differentiate between the dynamic and static behavior of a system.</a:t>
            </a:r>
          </a:p>
          <a:p>
            <a:pPr>
              <a:lnSpc>
                <a:spcPct val="150000"/>
              </a:lnSpc>
            </a:pPr>
            <a:r>
              <a:rPr lang="en-US" dirty="0"/>
              <a:t>It portrays the changes underwent by an object from the start to the end. It basically envisions how triggering an event can cause a change within the system.</a:t>
            </a:r>
          </a:p>
          <a:p>
            <a:pPr>
              <a:lnSpc>
                <a:spcPct val="150000"/>
              </a:lnSpc>
            </a:pPr>
            <a:r>
              <a:rPr lang="en-US" dirty="0"/>
              <a:t>State machine diagram is used for:</a:t>
            </a:r>
          </a:p>
          <a:p>
            <a:pPr>
              <a:lnSpc>
                <a:spcPct val="150000"/>
              </a:lnSpc>
              <a:buFont typeface="+mj-lt"/>
              <a:buAutoNum type="arabicPeriod"/>
            </a:pPr>
            <a:r>
              <a:rPr lang="en-US" dirty="0"/>
              <a:t>For modeling the object states of a system.</a:t>
            </a:r>
          </a:p>
          <a:p>
            <a:pPr>
              <a:lnSpc>
                <a:spcPct val="150000"/>
              </a:lnSpc>
              <a:buFont typeface="+mj-lt"/>
              <a:buAutoNum type="arabicPeriod"/>
            </a:pPr>
            <a:r>
              <a:rPr lang="en-US" dirty="0"/>
              <a:t>For modeling the reactive system as it consists of reactive objects.</a:t>
            </a:r>
          </a:p>
          <a:p>
            <a:pPr>
              <a:lnSpc>
                <a:spcPct val="150000"/>
              </a:lnSpc>
              <a:buFont typeface="+mj-lt"/>
              <a:buAutoNum type="arabicPeriod"/>
            </a:pPr>
            <a:r>
              <a:rPr lang="en-US" dirty="0"/>
              <a:t>For pinpointing the events responsible for state transitions.</a:t>
            </a:r>
          </a:p>
          <a:p>
            <a:pPr>
              <a:lnSpc>
                <a:spcPct val="150000"/>
              </a:lnSpc>
              <a:buFont typeface="+mj-lt"/>
              <a:buAutoNum type="arabicPeriod"/>
            </a:pPr>
            <a:r>
              <a:rPr lang="en-US" dirty="0"/>
              <a:t>For implementing forward and reverse engineering.</a:t>
            </a:r>
          </a:p>
          <a:p>
            <a:endParaRPr lang="en-US" dirty="0"/>
          </a:p>
        </p:txBody>
      </p:sp>
    </p:spTree>
    <p:extLst>
      <p:ext uri="{BB962C8B-B14F-4D97-AF65-F5344CB8AC3E}">
        <p14:creationId xmlns:p14="http://schemas.microsoft.com/office/powerpoint/2010/main" val="25345027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E5E4-B5FA-3D03-5B17-75047C62CEE5}"/>
              </a:ext>
            </a:extLst>
          </p:cNvPr>
          <p:cNvSpPr>
            <a:spLocks noGrp="1"/>
          </p:cNvSpPr>
          <p:nvPr>
            <p:ph type="title"/>
          </p:nvPr>
        </p:nvSpPr>
        <p:spPr/>
        <p:txBody>
          <a:bodyPr/>
          <a:lstStyle/>
          <a:p>
            <a:r>
              <a:rPr lang="en-US" b="1" dirty="0"/>
              <a:t>Example of a State Machine Diagram</a:t>
            </a:r>
            <a:br>
              <a:rPr lang="en-US" b="1" dirty="0"/>
            </a:br>
            <a:endParaRPr lang="en-US" dirty="0"/>
          </a:p>
        </p:txBody>
      </p:sp>
      <p:sp>
        <p:nvSpPr>
          <p:cNvPr id="3" name="Content Placeholder 2">
            <a:extLst>
              <a:ext uri="{FF2B5EF4-FFF2-40B4-BE49-F238E27FC236}">
                <a16:creationId xmlns:a16="http://schemas.microsoft.com/office/drawing/2014/main" id="{21B4701D-5E42-083E-5116-337E3C60C1E4}"/>
              </a:ext>
            </a:extLst>
          </p:cNvPr>
          <p:cNvSpPr>
            <a:spLocks noGrp="1"/>
          </p:cNvSpPr>
          <p:nvPr>
            <p:ph idx="1"/>
          </p:nvPr>
        </p:nvSpPr>
        <p:spPr>
          <a:xfrm>
            <a:off x="350873" y="1488613"/>
            <a:ext cx="11047229" cy="5209899"/>
          </a:xfrm>
        </p:spPr>
        <p:txBody>
          <a:bodyPr>
            <a:normAutofit/>
          </a:bodyPr>
          <a:lstStyle/>
          <a:p>
            <a:pPr>
              <a:lnSpc>
                <a:spcPct val="160000"/>
              </a:lnSpc>
            </a:pPr>
            <a:r>
              <a:rPr lang="en-US" dirty="0"/>
              <a:t>An example of a top-level state machine diagram showing Bank Automated Teller Machine (ATM) is given below.</a:t>
            </a:r>
          </a:p>
          <a:p>
            <a:pPr>
              <a:lnSpc>
                <a:spcPct val="160000"/>
              </a:lnSpc>
            </a:pPr>
            <a:r>
              <a:rPr lang="en-US" dirty="0"/>
              <a:t>Initially, the ATM is turned off. After the power supply is turned on, the ATM starts performing the startup action and enters into the </a:t>
            </a:r>
            <a:r>
              <a:rPr lang="en-US" b="1" dirty="0"/>
              <a:t>Self Test </a:t>
            </a:r>
            <a:r>
              <a:rPr lang="en-US" dirty="0"/>
              <a:t>state. If the test fails, the ATM will enter into the </a:t>
            </a:r>
            <a:r>
              <a:rPr lang="en-US" b="1" dirty="0"/>
              <a:t>Out Of</a:t>
            </a:r>
            <a:r>
              <a:rPr lang="en-US" dirty="0"/>
              <a:t> </a:t>
            </a:r>
            <a:r>
              <a:rPr lang="en-US" b="1" dirty="0"/>
              <a:t>Service</a:t>
            </a:r>
            <a:r>
              <a:rPr lang="en-US" dirty="0"/>
              <a:t> state, or it will undergo </a:t>
            </a:r>
            <a:r>
              <a:rPr lang="en-US" b="1" dirty="0"/>
              <a:t>a triggerless transition</a:t>
            </a:r>
            <a:r>
              <a:rPr lang="en-US" dirty="0"/>
              <a:t> to the </a:t>
            </a:r>
            <a:r>
              <a:rPr lang="en-US" b="1" dirty="0"/>
              <a:t>Idle</a:t>
            </a:r>
            <a:r>
              <a:rPr lang="en-US" dirty="0"/>
              <a:t> state. This is the state where the customer waits for the interaction. </a:t>
            </a:r>
          </a:p>
          <a:p>
            <a:pPr>
              <a:lnSpc>
                <a:spcPct val="160000"/>
              </a:lnSpc>
            </a:pPr>
            <a:r>
              <a:rPr lang="en-US" dirty="0"/>
              <a:t>Whenever the customer inserts the bank or credit card in the ATM's card reader, the ATM state changes from </a:t>
            </a:r>
            <a:r>
              <a:rPr lang="en-US" b="1" dirty="0"/>
              <a:t>Idle</a:t>
            </a:r>
            <a:r>
              <a:rPr lang="en-US" dirty="0"/>
              <a:t> to </a:t>
            </a:r>
            <a:r>
              <a:rPr lang="en-US" b="1" dirty="0"/>
              <a:t>Serving Customer</a:t>
            </a:r>
            <a:r>
              <a:rPr lang="en-US" dirty="0"/>
              <a:t>, the entry action </a:t>
            </a:r>
            <a:r>
              <a:rPr lang="en-US" b="1" dirty="0" err="1"/>
              <a:t>readCard</a:t>
            </a:r>
            <a:r>
              <a:rPr lang="en-US" dirty="0"/>
              <a:t> is performed after entering into </a:t>
            </a:r>
            <a:r>
              <a:rPr lang="en-US" b="1" dirty="0"/>
              <a:t>Serving Customer</a:t>
            </a:r>
            <a:r>
              <a:rPr lang="en-US" dirty="0"/>
              <a:t> state. Since the customer can cancel the transaction at any instant, so the transition from </a:t>
            </a:r>
            <a:r>
              <a:rPr lang="en-US" b="1" dirty="0"/>
              <a:t>Serving Customer</a:t>
            </a:r>
            <a:r>
              <a:rPr lang="en-US" dirty="0"/>
              <a:t> state back to the </a:t>
            </a:r>
            <a:r>
              <a:rPr lang="en-US" b="1" dirty="0"/>
              <a:t>Idle</a:t>
            </a:r>
            <a:r>
              <a:rPr lang="en-US" dirty="0"/>
              <a:t> state could be triggered by </a:t>
            </a:r>
            <a:r>
              <a:rPr lang="en-US" b="1" dirty="0"/>
              <a:t>cancel</a:t>
            </a:r>
            <a:r>
              <a:rPr lang="en-US" dirty="0"/>
              <a:t> event</a:t>
            </a:r>
          </a:p>
          <a:p>
            <a:endParaRPr lang="en-US" dirty="0"/>
          </a:p>
        </p:txBody>
      </p:sp>
    </p:spTree>
    <p:extLst>
      <p:ext uri="{BB962C8B-B14F-4D97-AF65-F5344CB8AC3E}">
        <p14:creationId xmlns:p14="http://schemas.microsoft.com/office/powerpoint/2010/main" val="1178708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EDCC3D-99C2-585B-722A-8AC0175C4A63}"/>
              </a:ext>
            </a:extLst>
          </p:cNvPr>
          <p:cNvSpPr>
            <a:spLocks noGrp="1"/>
          </p:cNvSpPr>
          <p:nvPr>
            <p:ph idx="1"/>
          </p:nvPr>
        </p:nvSpPr>
        <p:spPr>
          <a:xfrm>
            <a:off x="404037" y="191387"/>
            <a:ext cx="3944679" cy="6057014"/>
          </a:xfrm>
        </p:spPr>
        <p:txBody>
          <a:bodyPr>
            <a:normAutofit/>
          </a:bodyPr>
          <a:lstStyle/>
          <a:p>
            <a:r>
              <a:rPr lang="en-US" dirty="0"/>
              <a:t>here the </a:t>
            </a:r>
            <a:r>
              <a:rPr lang="en-US" b="1" dirty="0"/>
              <a:t>Serving Customer</a:t>
            </a:r>
            <a:r>
              <a:rPr lang="en-US" dirty="0"/>
              <a:t> is a composite state with sequential substates that are </a:t>
            </a:r>
            <a:r>
              <a:rPr lang="en-US" b="1" dirty="0"/>
              <a:t>Customer Authentication, Selecting Transaction,</a:t>
            </a:r>
            <a:r>
              <a:rPr lang="en-US" dirty="0"/>
              <a:t> and </a:t>
            </a:r>
            <a:r>
              <a:rPr lang="en-US" b="1" dirty="0"/>
              <a:t>Transaction</a:t>
            </a:r>
            <a:r>
              <a:rPr lang="en-US" dirty="0"/>
              <a:t>.</a:t>
            </a:r>
          </a:p>
          <a:p>
            <a:r>
              <a:rPr lang="en-US" b="1" dirty="0"/>
              <a:t>Customer Authentication</a:t>
            </a:r>
            <a:r>
              <a:rPr lang="en-US" dirty="0"/>
              <a:t> and </a:t>
            </a:r>
            <a:r>
              <a:rPr lang="en-US" b="1" dirty="0"/>
              <a:t>Transaction</a:t>
            </a:r>
            <a:r>
              <a:rPr lang="en-US" dirty="0"/>
              <a:t> are the composite states itself is displayed by a hidden decomposition indication icon. After the transaction is finished, the </a:t>
            </a:r>
            <a:r>
              <a:rPr lang="en-US" b="1" dirty="0"/>
              <a:t>Serving Customer</a:t>
            </a:r>
            <a:r>
              <a:rPr lang="en-US" dirty="0"/>
              <a:t> encompasses a triggerless transition back to the </a:t>
            </a:r>
            <a:r>
              <a:rPr lang="en-US" b="1" dirty="0"/>
              <a:t>Idle</a:t>
            </a:r>
            <a:r>
              <a:rPr lang="en-US" dirty="0"/>
              <a:t> state. On leaving the state, it undergoes the exit action </a:t>
            </a:r>
            <a:r>
              <a:rPr lang="en-US" b="1" dirty="0" err="1"/>
              <a:t>ejectCard</a:t>
            </a:r>
            <a:r>
              <a:rPr lang="en-US" dirty="0"/>
              <a:t> that discharges the customer card.</a:t>
            </a:r>
          </a:p>
          <a:p>
            <a:endParaRPr lang="en-US" dirty="0"/>
          </a:p>
        </p:txBody>
      </p:sp>
      <p:pic>
        <p:nvPicPr>
          <p:cNvPr id="5" name="Picture 4">
            <a:extLst>
              <a:ext uri="{FF2B5EF4-FFF2-40B4-BE49-F238E27FC236}">
                <a16:creationId xmlns:a16="http://schemas.microsoft.com/office/drawing/2014/main" id="{CDEEFFDA-4CB3-0031-9FC2-25EDF8BAA10C}"/>
              </a:ext>
            </a:extLst>
          </p:cNvPr>
          <p:cNvPicPr>
            <a:picLocks noChangeAspect="1"/>
          </p:cNvPicPr>
          <p:nvPr/>
        </p:nvPicPr>
        <p:blipFill rotWithShape="1">
          <a:blip r:embed="rId2"/>
          <a:srcRect l="18576" t="26201" r="42180" b="14883"/>
          <a:stretch/>
        </p:blipFill>
        <p:spPr>
          <a:xfrm>
            <a:off x="4484576" y="0"/>
            <a:ext cx="7583425" cy="6403779"/>
          </a:xfrm>
          <a:prstGeom prst="rect">
            <a:avLst/>
          </a:prstGeom>
        </p:spPr>
      </p:pic>
    </p:spTree>
    <p:extLst>
      <p:ext uri="{BB962C8B-B14F-4D97-AF65-F5344CB8AC3E}">
        <p14:creationId xmlns:p14="http://schemas.microsoft.com/office/powerpoint/2010/main" val="3466915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Basic Characteristics of Object Oriented System</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a:xfrm>
            <a:off x="571500" y="1485901"/>
            <a:ext cx="8702502" cy="4555462"/>
          </a:xfrm>
        </p:spPr>
        <p:txBody>
          <a:bodyPr>
            <a:normAutofit lnSpcReduction="10000"/>
          </a:bodyPr>
          <a:lstStyle/>
          <a:p>
            <a:pPr marL="0" indent="0">
              <a:buNone/>
            </a:pPr>
            <a:r>
              <a:rPr lang="en-US" dirty="0"/>
              <a:t>Class-A class is a collection of similar objects. It is a template where certain basic characteristics of a set of objects are defined. The class defines the basic attributes and the operations of the objects of that type. Defining a class does not define any object, but it only creates a template. For objects to be actually created instances of the class are created as per the requirement of the case.</a:t>
            </a:r>
          </a:p>
          <a:p>
            <a:pPr marL="0" indent="0">
              <a:buNone/>
            </a:pPr>
            <a:endParaRPr lang="en-US" dirty="0"/>
          </a:p>
          <a:p>
            <a:pPr marL="0" indent="0">
              <a:buNone/>
            </a:pPr>
            <a:r>
              <a:rPr lang="en-US" dirty="0"/>
              <a:t>Abstraction-</a:t>
            </a:r>
            <a:r>
              <a:rPr lang="en-US" dirty="0">
                <a:effectLst/>
                <a:latin typeface="georgia" panose="02040502050405020303" pitchFamily="18" charset="0"/>
              </a:rPr>
              <a:t>The process of abstraction hides all the low-level details and represents only those features that are essential. It is one of the important characteristics of an object using which the particular object can be differentiated from others. It helps in defining boundaries in a crisp manner with regard to the viewer's perspective. The prime objective of abstraction is to isolate the important aspects from the unimportant ones and suppress the later. Classes are also known as a list of abstract properties as they implement abstraction. It is possible to simplify the complex reality with the help of abstraction. This is done by designing classes that fits with the problem. Work can be also carried out at the most suitable level of inheritance based on the problem.</a:t>
            </a:r>
            <a:endParaRPr lang="en-US" dirty="0"/>
          </a:p>
        </p:txBody>
      </p:sp>
    </p:spTree>
    <p:extLst>
      <p:ext uri="{BB962C8B-B14F-4D97-AF65-F5344CB8AC3E}">
        <p14:creationId xmlns:p14="http://schemas.microsoft.com/office/powerpoint/2010/main" val="3870296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7D0A-1D3A-4BE1-BB6C-CF906A40654F}"/>
              </a:ext>
            </a:extLst>
          </p:cNvPr>
          <p:cNvSpPr>
            <a:spLocks noGrp="1"/>
          </p:cNvSpPr>
          <p:nvPr>
            <p:ph type="title"/>
          </p:nvPr>
        </p:nvSpPr>
        <p:spPr>
          <a:xfrm>
            <a:off x="301776" y="429986"/>
            <a:ext cx="10507737" cy="1320800"/>
          </a:xfrm>
        </p:spPr>
        <p:txBody>
          <a:bodyPr/>
          <a:lstStyle/>
          <a:p>
            <a:r>
              <a:rPr lang="en-US" dirty="0"/>
              <a:t>Basic Characteristics of Object Oriented System</a:t>
            </a:r>
          </a:p>
        </p:txBody>
      </p:sp>
      <p:sp>
        <p:nvSpPr>
          <p:cNvPr id="3" name="Content Placeholder 2">
            <a:extLst>
              <a:ext uri="{FF2B5EF4-FFF2-40B4-BE49-F238E27FC236}">
                <a16:creationId xmlns:a16="http://schemas.microsoft.com/office/drawing/2014/main" id="{76D54DD6-A621-1938-22B5-A3BA5284E0AB}"/>
              </a:ext>
            </a:extLst>
          </p:cNvPr>
          <p:cNvSpPr>
            <a:spLocks noGrp="1"/>
          </p:cNvSpPr>
          <p:nvPr>
            <p:ph idx="1"/>
          </p:nvPr>
        </p:nvSpPr>
        <p:spPr>
          <a:xfrm>
            <a:off x="571500" y="1485901"/>
            <a:ext cx="8702502" cy="4555462"/>
          </a:xfrm>
        </p:spPr>
        <p:txBody>
          <a:bodyPr>
            <a:normAutofit lnSpcReduction="10000"/>
          </a:bodyPr>
          <a:lstStyle/>
          <a:p>
            <a:r>
              <a:rPr lang="en-US" dirty="0"/>
              <a:t>Inheritance- </a:t>
            </a:r>
            <a:r>
              <a:rPr lang="en-US" dirty="0">
                <a:effectLst/>
                <a:latin typeface="georgia" panose="02040502050405020303" pitchFamily="18" charset="0"/>
              </a:rPr>
              <a:t>Inheritance is the process of declaring and defining a new class by extending features of existing class. The extension of features is done in terms of procedures or methods and data. With the help of inheritance the objects belonging to one class are able to get the properties of the objects belonging to another class. With the help of inheritance, code can be reused by just adding the new features to an existing class without carrying out any modification. To do this a new class has to be derived from the existing class.</a:t>
            </a:r>
          </a:p>
          <a:p>
            <a:r>
              <a:rPr lang="en-US" dirty="0"/>
              <a:t> Polymorphism-</a:t>
            </a:r>
            <a:r>
              <a:rPr lang="en-US" dirty="0">
                <a:effectLst/>
                <a:latin typeface="georgia" panose="02040502050405020303" pitchFamily="18" charset="0"/>
              </a:rPr>
              <a:t>The capability of taking multiple forms is known as polymorphism. Depending on the instance an operation may change its behavior. The behavior is based on the data type that has been used to perform the operation. In order to implement inheritance polymorphism is used extensively. Using polymorphism the programmer is able to treat the members of parent class and derived class in the same way. Polymorphism provides ability to the objects of different data types to respond to methods of same name based on some particular behavior based on a specific type. It becomes possible to abstractly use an operator like +, - or* in various situations.</a:t>
            </a:r>
            <a:endParaRPr lang="en-US" dirty="0"/>
          </a:p>
          <a:p>
            <a:pPr marL="0" indent="0">
              <a:buNone/>
            </a:pPr>
            <a:endParaRPr lang="en-US" dirty="0"/>
          </a:p>
        </p:txBody>
      </p:sp>
    </p:spTree>
    <p:extLst>
      <p:ext uri="{BB962C8B-B14F-4D97-AF65-F5344CB8AC3E}">
        <p14:creationId xmlns:p14="http://schemas.microsoft.com/office/powerpoint/2010/main" val="3157613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514</TotalTime>
  <Words>7173</Words>
  <Application>Microsoft Office PowerPoint</Application>
  <PresentationFormat>Widescreen</PresentationFormat>
  <Paragraphs>327</Paragraphs>
  <Slides>72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georgia</vt:lpstr>
      <vt:lpstr>Trebuchet MS</vt:lpstr>
      <vt:lpstr>Wingdings</vt:lpstr>
      <vt:lpstr>Wingdings 3</vt:lpstr>
      <vt:lpstr>Facet</vt:lpstr>
      <vt:lpstr>Object Oriented System</vt:lpstr>
      <vt:lpstr>Object Oriented Development Life Cycle</vt:lpstr>
      <vt:lpstr>Object Oriented Development Life Cycle</vt:lpstr>
      <vt:lpstr>Object Oriented Development Life Cycle</vt:lpstr>
      <vt:lpstr>Object Oriented Development Life Cycle</vt:lpstr>
      <vt:lpstr>Object Oriented Development Life Cycle</vt:lpstr>
      <vt:lpstr> Object Oriented Model</vt:lpstr>
      <vt:lpstr>Basic Characteristics of Object Oriented System</vt:lpstr>
      <vt:lpstr>Basic Characteristics of Object Oriented System</vt:lpstr>
      <vt:lpstr>Basic Characteristics of Object Oriented System</vt:lpstr>
      <vt:lpstr>Basic Characteristics of Object Oriented System</vt:lpstr>
      <vt:lpstr>Advantages of object oriented methodology</vt:lpstr>
      <vt:lpstr>Unified Modeling Language (UML)</vt:lpstr>
      <vt:lpstr>Unified Modeling Language (UML)</vt:lpstr>
      <vt:lpstr>Class Diagram</vt:lpstr>
      <vt:lpstr>Class Notation</vt:lpstr>
      <vt:lpstr>Object Diagram</vt:lpstr>
      <vt:lpstr>Object Diagram</vt:lpstr>
      <vt:lpstr>How to draw Object Diagram</vt:lpstr>
      <vt:lpstr>Class  diagram vs. Object diagram</vt:lpstr>
      <vt:lpstr>Object diagram</vt:lpstr>
      <vt:lpstr>Deployment diagram</vt:lpstr>
      <vt:lpstr>Purpose of Deployment Diagram</vt:lpstr>
      <vt:lpstr>Symbol and notation of Deployment diagram</vt:lpstr>
      <vt:lpstr>Symbol and notation of Deployment diagram</vt:lpstr>
      <vt:lpstr>Symbol and notation of Deployment diagram</vt:lpstr>
      <vt:lpstr>Example of Deployment diagram</vt:lpstr>
      <vt:lpstr>Component diagram</vt:lpstr>
      <vt:lpstr>Purpose of Component diagram</vt:lpstr>
      <vt:lpstr>Component Diagram Symbols</vt:lpstr>
      <vt:lpstr>Component Diagram Symbols</vt:lpstr>
      <vt:lpstr>Component Diagram Symbols</vt:lpstr>
      <vt:lpstr>Component Diagram of HMS</vt:lpstr>
      <vt:lpstr>Component Diagram of Online Shopping</vt:lpstr>
      <vt:lpstr>Behavioral Modelling</vt:lpstr>
      <vt:lpstr>Use Case Diagram</vt:lpstr>
      <vt:lpstr>Purpose of Use Case Diagrams</vt:lpstr>
      <vt:lpstr>How to draw a Use Case diagram?</vt:lpstr>
      <vt:lpstr>Use Case Diagram objects</vt:lpstr>
      <vt:lpstr>Use Case Diagram objects</vt:lpstr>
      <vt:lpstr>Use Case Diagram objects</vt:lpstr>
      <vt:lpstr>Use Case Diagram objects</vt:lpstr>
      <vt:lpstr>Example of a Use Case Diagram</vt:lpstr>
      <vt:lpstr>Example of a Use Case Diagram Conti….</vt:lpstr>
      <vt:lpstr>Activity Diagram</vt:lpstr>
      <vt:lpstr>Notation of an Activity diagram</vt:lpstr>
      <vt:lpstr>How to draw an Activity Diagram?</vt:lpstr>
      <vt:lpstr>Example of an Activity Diagram</vt:lpstr>
      <vt:lpstr>Sequence Diagram</vt:lpstr>
      <vt:lpstr>Sequence Diagram </vt:lpstr>
      <vt:lpstr>Purpose of a Sequence Diagram </vt:lpstr>
      <vt:lpstr>Notations of a Sequence Diagram </vt:lpstr>
      <vt:lpstr>Notations of a Sequence Diagram </vt:lpstr>
      <vt:lpstr>Notations of a Sequence Diagram </vt:lpstr>
      <vt:lpstr>Notations of a Sequence Diagram </vt:lpstr>
      <vt:lpstr>Notations of a Sequence Diagram </vt:lpstr>
      <vt:lpstr>Notations of a Sequence Diagram</vt:lpstr>
      <vt:lpstr>Notations of a Sequence Diagram</vt:lpstr>
      <vt:lpstr>Notations of a Sequence Diagram</vt:lpstr>
      <vt:lpstr>Notations of a Sequence Diagram</vt:lpstr>
      <vt:lpstr>Example of a Sequence Diagram </vt:lpstr>
      <vt:lpstr>Student Login Sequence Diagram Example </vt:lpstr>
      <vt:lpstr>Sequence Diagram</vt:lpstr>
      <vt:lpstr>UML State Machine Diagram </vt:lpstr>
      <vt:lpstr>UML State Machine Diagram </vt:lpstr>
      <vt:lpstr>Why State Machine Diagram? </vt:lpstr>
      <vt:lpstr>Notation of a State Machine Diagram </vt:lpstr>
      <vt:lpstr>Types of State </vt:lpstr>
      <vt:lpstr>How to Draw a State Machine Diagram</vt:lpstr>
      <vt:lpstr>When to use a State Machine Diagram? </vt:lpstr>
      <vt:lpstr>Example of a State Machine Diagram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Oriented System</dc:title>
  <dc:creator>ACER</dc:creator>
  <cp:lastModifiedBy>user</cp:lastModifiedBy>
  <cp:revision>79</cp:revision>
  <dcterms:created xsi:type="dcterms:W3CDTF">2023-01-16T16:09:19Z</dcterms:created>
  <dcterms:modified xsi:type="dcterms:W3CDTF">2023-01-19T14:01:59Z</dcterms:modified>
</cp:coreProperties>
</file>